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4.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5.jpe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 Id="rId3" Type="http://schemas.openxmlformats.org/officeDocument/2006/relationships/hyperlink" Target="http://code.google.com" TargetMode="Externa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 Id="rId3" Type="http://schemas.openxmlformats.org/officeDocument/2006/relationships/hyperlink" Target="https://www.cvedetails.com/browse-by-date.php" TargetMode="External"/></Relationships>

</file>

<file path=ppt/notesSlides/_rels/notesSlide35.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 Id="rId3" Type="http://schemas.openxmlformats.org/officeDocument/2006/relationships/hyperlink" Target="https://github.com/PyCQA/bandit" TargetMode="External"/><Relationship Id="rId4" Type="http://schemas.openxmlformats.org/officeDocument/2006/relationships/hyperlink" Target="https://github.com/i0natan/nodebestpractices#6-security-best-practices" TargetMode="External"/></Relationships>

</file>

<file path=ppt/notesSlides/_rels/notesSlide46.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 Id="rId3" Type="http://schemas.openxmlformats.org/officeDocument/2006/relationships/hyperlink" Target="mailto:sec-princess@unroutable.me"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only by examining the components in detail will you know what is inside the project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The very first thing we want to do is really take a close look at what we want to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Basically this is what you are trying to determine in its most basic form.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pPr/>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In 2016 </a:t>
            </a:r>
            <a:r>
              <a:rPr u="sng">
                <a:solidFill>
                  <a:schemeClr val="accent1"/>
                </a:solidFill>
                <a:hlinkClick r:id="rId3" invalidUrl="" action="" tgtFrame="" tooltip="" history="1" highlightClick="0" endSnd="0"/>
              </a:rPr>
              <a:t>code.google.com</a:t>
            </a:r>
            <a:r>
              <a:t> was shut down. Many projects were moved elsewhere and are still maintained find those repositories, don't use anything here.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Helvetica"/>
                <a:ea typeface="Helvetica"/>
                <a:cs typeface="Helvetica"/>
                <a:sym typeface="Helvetica"/>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Provenance is everything. Where did it come from and can you trust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Sometimes as a security professional you are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Don't hide away from finding these things out after the fact. Make it known this has huge implications.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Github has some great metrics that can really help you out.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So here’s an example of an active project. Apache Kafka. Many Active and significant contributors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So one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r>
              <a:t>Unfixed security bugs will come back to haunt you someday sometime. Better to know up front and choose something totally different.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r>
              <a:t>At the time of slide creation 1186 vulnerabilities just for the month of March 2019.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Actually it is that there are more looking for vulnerabilities and more software usage in the world. Last year the total number of vulnerabilities was more than the first 6 yrs of tracking combined.</a:t>
            </a:r>
          </a:p>
          <a:p>
            <a:pPr/>
          </a:p>
          <a:p>
            <a:pPr/>
            <a:r>
              <a:rPr u="sng">
                <a:solidFill>
                  <a:schemeClr val="accent1"/>
                </a:solidFill>
                <a:hlinkClick r:id="rId3" invalidUrl="" action="" tgtFrame="" tooltip="" history="1" highlightClick="0" endSnd="0"/>
              </a:rPr>
              <a:t>https://www.cvedetails.com/browse-by-date.php</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Zooming in so you can see it, you can see that the person who triaged this bug said it wasn’t an issue.  But thanks to the work of our intern, John Anderson, who provided additional information and a proof of concept, they’ve now acknowledged this as a real issue and are issuing a public vulnerability number for it and getting it fixed.  But if he hadn’t persisted, this security issue would have still been an issue in virtualbox indefinitely! </a:t>
            </a:r>
          </a:p>
          <a:p>
            <a:pPr/>
          </a:p>
          <a:p>
            <a:pPr/>
            <a:r>
              <a:t>NOTE: There is always someone willing to spend the time to create an exploit. Whether for money or fame someone somewhere will do it just because it is there.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Another thing you can do if you’re just not sure about a project is to take a look at the test suite.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 am leaving these original notes from one of my co-workers in because they are exactly what I was stating in the previous slide notes.</a:t>
            </a:r>
          </a:p>
          <a:p>
            <a:pPr/>
          </a:p>
          <a:p>
            <a:pPr/>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And finally, I want to take a moment to make sure you’re all aware of the type of assumptions we see that result in us making poor choices.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hape 448"/>
          <p:cNvSpPr/>
          <p:nvPr>
            <p:ph type="sldImg"/>
          </p:nvPr>
        </p:nvSpPr>
        <p:spPr>
          <a:prstGeom prst="rect">
            <a:avLst/>
          </a:prstGeom>
        </p:spPr>
        <p:txBody>
          <a:bodyPr/>
          <a:lstStyle/>
          <a:p>
            <a:pPr/>
          </a:p>
        </p:txBody>
      </p:sp>
      <p:sp>
        <p:nvSpPr>
          <p:cNvPr id="449" name="Shape 449"/>
          <p:cNvSpPr/>
          <p:nvPr>
            <p:ph type="body" sz="quarter" idx="1"/>
          </p:nvPr>
        </p:nvSpPr>
        <p:spPr>
          <a:prstGeom prst="rect">
            <a:avLst/>
          </a:prstGeom>
        </p:spPr>
        <p:txBody>
          <a:bodyPr/>
          <a:lstStyle/>
          <a:p>
            <a:pPr/>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Anybody can create and check in to projects. Just because you have valid credentials to check in to a project does not mean you're a good guy.</a:t>
            </a:r>
          </a:p>
          <a:p>
            <a:pPr/>
          </a:p>
          <a:p>
            <a:pPr/>
            <a:r>
              <a:t>Python Security - </a:t>
            </a:r>
            <a:r>
              <a:rPr u="sng">
                <a:solidFill>
                  <a:schemeClr val="accent1"/>
                </a:solidFill>
                <a:hlinkClick r:id="rId3" invalidUrl="" action="" tgtFrame="" tooltip="" history="1" highlightClick="0" endSnd="0"/>
              </a:rPr>
              <a:t>https://github.com/PyCQA/bandit</a:t>
            </a:r>
          </a:p>
          <a:p>
            <a:pPr/>
            <a:r>
              <a:t>npm Security - </a:t>
            </a:r>
            <a:r>
              <a:rPr u="sng">
                <a:solidFill>
                  <a:schemeClr val="accent1"/>
                </a:solidFill>
                <a:hlinkClick r:id="rId4" invalidUrl="" action="" tgtFrame="" tooltip="" history="1" highlightClick="0" endSnd="0"/>
              </a:rPr>
              <a:t>https://github.com/i0natan/nodebestpractices#6-security-best-practices</a:t>
            </a:r>
            <a:r>
              <a:t>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As seen in this chart of the npm tree of the first 4 levels of dependency shows that if you were to slip one module in there or even take one away you could wreak havoc</a:t>
            </a:r>
          </a:p>
          <a:p>
            <a:pPr/>
          </a:p>
          <a:p>
            <a:pPr/>
            <a:r>
              <a:t>Oh wait!! that already happened</a:t>
            </a:r>
          </a:p>
          <a:p>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a:r>
              <a:t>A related story about this is the “11 lines of code that nearly broke the Internet”</a:t>
            </a:r>
          </a:p>
          <a:p>
            <a:pPr/>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pPr/>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pPr/>
          </a:p>
          <a:p>
            <a:pPr/>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This is absolutely not good news at all. In fact it shows that as more open source software is used we are getting worse at securing it.</a:t>
            </a:r>
          </a:p>
          <a:p>
            <a:pPr/>
          </a:p>
          <a:p>
            <a:pPr/>
            <a:r>
              <a:t>Source: 2018 Open REPORT Source Security and Risk Analysis </a:t>
            </a:r>
          </a:p>
          <a:p>
            <a:pPr/>
            <a:r>
              <a:t>Synopsys Center for Open Source Research &amp; Innovation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r>
              <a:t>LinkedIn: https://www.linkedin.com/in/mikide/</a:t>
            </a:r>
          </a:p>
          <a:p>
            <a:pPr/>
            <a:r>
              <a:t>Twitter: @theDawgCr8</a:t>
            </a:r>
          </a:p>
          <a:p>
            <a:pPr/>
            <a:r>
              <a:t>Email: </a:t>
            </a:r>
            <a:r>
              <a:rPr u="sng">
                <a:solidFill>
                  <a:schemeClr val="accent1"/>
                </a:solidFill>
                <a:hlinkClick r:id="rId3" invalidUrl="" action="" tgtFrame="" tooltip="" history="1" highlightClick="0" endSnd="0"/>
              </a:rPr>
              <a:t>sec-princess@unroutable.me</a:t>
            </a:r>
          </a:p>
          <a:p>
            <a:pPr/>
          </a:p>
          <a:p>
            <a:pPr/>
            <a:r>
              <a:t>https://github.com/sec-princess/WWCode-OSS-Study-Night-20180927</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lvl1pPr indent="228600"/>
          </a:lstStyle>
          <a:p>
            <a:pPr/>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I can not emphasize this enough. See this all the time where a developer has chosen a repository that was forked and contains code of dubious origin.</a:t>
            </a:r>
          </a:p>
          <a:p>
            <a:pPr/>
          </a:p>
          <a:p>
            <a:pPr/>
            <a:r>
              <a:t>License is always a big one when you find out that you have shipped an incompatible license with you product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github.com/kbranigan/cJSON"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de.google.com/archive/p/crypto-js/"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literatecode.com/aes256"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hyperlink" Target="https://nvd.nist.gov/vuln/full-listing/2019/3"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5.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5.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hyperlink" Target="mailto:sec-princess@unroutable.me" TargetMode="External"/><Relationship Id="rId4"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ubtitle 2"/>
          <p:cNvSpPr txBox="1"/>
          <p:nvPr>
            <p:ph type="subTitle" sz="half" idx="1"/>
          </p:nvPr>
        </p:nvSpPr>
        <p:spPr>
          <a:xfrm>
            <a:off x="406400" y="2014712"/>
            <a:ext cx="12192000" cy="4055888"/>
          </a:xfrm>
          <a:prstGeom prst="rect">
            <a:avLst/>
          </a:prstGeom>
        </p:spPr>
        <p:txBody>
          <a:bodyPr/>
          <a:lstStyle/>
          <a:p>
            <a:pPr/>
          </a:p>
          <a:p>
            <a:pPr/>
            <a:r>
              <a:t>Michaela (Miki) Demeter</a:t>
            </a:r>
          </a:p>
        </p:txBody>
      </p:sp>
      <p:pic>
        <p:nvPicPr>
          <p:cNvPr id="167" name="GSTV-SecJam-Slide-Miki_Demeter-4.18.2019.jpg" descr="GSTV-SecJam-Slide-Miki_Demeter-4.18.2019.jpg"/>
          <p:cNvPicPr>
            <a:picLocks noChangeAspect="1"/>
          </p:cNvPicPr>
          <p:nvPr/>
        </p:nvPicPr>
        <p:blipFill>
          <a:blip r:embed="rId2">
            <a:extLst/>
          </a:blip>
          <a:stretch>
            <a:fillRect/>
          </a:stretch>
        </p:blipFill>
        <p:spPr>
          <a:xfrm>
            <a:off x="-1" y="1219200"/>
            <a:ext cx="13004801" cy="73152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itle 4"/>
          <p:cNvSpPr txBox="1"/>
          <p:nvPr>
            <p:ph type="ctrTitle"/>
          </p:nvPr>
        </p:nvSpPr>
        <p:spPr>
          <a:prstGeom prst="rect">
            <a:avLst/>
          </a:prstGeom>
        </p:spPr>
        <p:txBody>
          <a:bodyPr/>
          <a:lstStyle/>
          <a:p>
            <a:pPr defTabSz="303783">
              <a:defRPr sz="8839">
                <a:solidFill>
                  <a:srgbClr val="A6AAA9"/>
                </a:solidFill>
              </a:defRPr>
            </a:pPr>
            <a:r>
              <a:t>How do I choose </a:t>
            </a:r>
            <a:br/>
            <a:r>
              <a:t>SeCURE Open Source Packages?</a:t>
            </a:r>
          </a:p>
        </p:txBody>
      </p:sp>
      <p:sp>
        <p:nvSpPr>
          <p:cNvPr id="208" name="Slide Number Placeholder 2"/>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Before You start looking at code or Dev practices"/>
          <p:cNvSpPr txBox="1"/>
          <p:nvPr>
            <p:ph type="title"/>
          </p:nvPr>
        </p:nvSpPr>
        <p:spPr>
          <a:prstGeom prst="rect">
            <a:avLst/>
          </a:prstGeom>
        </p:spPr>
        <p:txBody>
          <a:bodyPr/>
          <a:lstStyle>
            <a:lvl1pPr defTabSz="467359">
              <a:spcBef>
                <a:spcPts val="2200"/>
              </a:spcBef>
              <a:defRPr sz="4800">
                <a:solidFill>
                  <a:srgbClr val="838787"/>
                </a:solidFill>
              </a:defRPr>
            </a:lvl1pPr>
          </a:lstStyle>
          <a:p>
            <a:pPr/>
            <a:r>
              <a:t>Before You start looking at code or Dev practices</a:t>
            </a:r>
          </a:p>
        </p:txBody>
      </p:sp>
      <p:sp>
        <p:nvSpPr>
          <p:cNvPr id="213" name="Choose your repository…"/>
          <p:cNvSpPr txBox="1"/>
          <p:nvPr>
            <p:ph type="body" idx="1"/>
          </p:nvPr>
        </p:nvSpPr>
        <p:spPr>
          <a:prstGeom prst="rect">
            <a:avLst/>
          </a:prstGeom>
        </p:spPr>
        <p:txBody>
          <a:bodyPr/>
          <a:lstStyle/>
          <a:p>
            <a:pPr/>
            <a:r>
              <a:t>Choose your repository</a:t>
            </a:r>
          </a:p>
          <a:p>
            <a:pPr/>
            <a:r>
              <a:t>Look at the license</a:t>
            </a:r>
          </a:p>
          <a:p>
            <a:pPr lvl="1"/>
            <a:r>
              <a:t>Is it compatible</a:t>
            </a:r>
          </a:p>
          <a:p>
            <a:pPr lvl="1"/>
            <a:r>
              <a:t>Is there a license at all</a:t>
            </a:r>
          </a:p>
          <a:p>
            <a:pPr/>
          </a:p>
          <a:p>
            <a:pPr marL="0" indent="0" algn="ctr">
              <a:buClrTx/>
              <a:buSzTx/>
              <a:buFontTx/>
              <a:buNone/>
              <a:defRPr b="1">
                <a:latin typeface="Avenir Next"/>
                <a:ea typeface="Avenir Next"/>
                <a:cs typeface="Avenir Next"/>
                <a:sym typeface="Avenir Next"/>
              </a:defRPr>
            </a:pPr>
            <a:r>
              <a:t>If this fails you won’t need worry about the rest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itle 1"/>
          <p:cNvSpPr txBox="1"/>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8" name="Image" descr="Image"/>
          <p:cNvPicPr>
            <a:picLocks noChangeAspect="1"/>
          </p:cNvPicPr>
          <p:nvPr/>
        </p:nvPicPr>
        <p:blipFill>
          <a:blip r:embed="rId3">
            <a:extLst/>
          </a:blip>
          <a:stretch>
            <a:fillRect/>
          </a:stretch>
        </p:blipFill>
        <p:spPr>
          <a:xfrm>
            <a:off x="3526705" y="1256355"/>
            <a:ext cx="5951390" cy="4097375"/>
          </a:xfrm>
          <a:prstGeom prst="rect">
            <a:avLst/>
          </a:prstGeom>
          <a:ln w="12700">
            <a:miter lim="400000"/>
          </a:ln>
        </p:spPr>
      </p:pic>
      <p:sp>
        <p:nvSpPr>
          <p:cNvPr id="219"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https://clipartxtras.com/categories/view/24dc10f8c0e963e9168b2fcab20d51d21feb8bff/take-a-look-clipart.html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3" name="Title 2"/>
          <p:cNvSpPr txBox="1"/>
          <p:nvPr>
            <p:ph type="title"/>
          </p:nvPr>
        </p:nvSpPr>
        <p:spPr>
          <a:prstGeom prst="rect">
            <a:avLst/>
          </a:prstGeom>
        </p:spPr>
        <p:txBody>
          <a:bodyPr/>
          <a:lstStyle>
            <a:lvl1pPr defTabSz="338835">
              <a:defRPr sz="9860">
                <a:solidFill>
                  <a:srgbClr val="A6AAA9"/>
                </a:solidFill>
              </a:defRPr>
            </a:lvl1pPr>
          </a:lstStyle>
          <a:p>
            <a:pPr/>
            <a:r>
              <a:t>Some Key Questions for a First Look at a New Package</a:t>
            </a:r>
          </a:p>
        </p:txBody>
      </p:sp>
      <p:sp>
        <p:nvSpPr>
          <p:cNvPr id="224" name="Content Placeholder 3"/>
          <p:cNvSpPr txBox="1"/>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6" name="Title 3"/>
          <p:cNvSpPr txBox="1"/>
          <p:nvPr>
            <p:ph type="title"/>
          </p:nvPr>
        </p:nvSpPr>
        <p:spPr>
          <a:prstGeom prst="rect">
            <a:avLst/>
          </a:prstGeom>
        </p:spPr>
        <p:txBody>
          <a:bodyPr/>
          <a:lstStyle>
            <a:lvl1pPr defTabSz="519937">
              <a:defRPr sz="15130">
                <a:solidFill>
                  <a:srgbClr val="A6AAA9"/>
                </a:solidFill>
              </a:defRPr>
            </a:lvl1pPr>
          </a:lstStyle>
          <a:p>
            <a:pPr/>
            <a:r>
              <a:t>In other words…</a:t>
            </a:r>
          </a:p>
        </p:txBody>
      </p:sp>
      <p:sp>
        <p:nvSpPr>
          <p:cNvPr id="227" name="Content Placeholder 1"/>
          <p:cNvSpPr txBox="1"/>
          <p:nvPr>
            <p:ph type="body" sz="quarter" idx="1"/>
          </p:nvPr>
        </p:nvSpPr>
        <p:spPr>
          <a:xfrm>
            <a:off x="406400" y="3376212"/>
            <a:ext cx="12192000" cy="1803401"/>
          </a:xfrm>
          <a:prstGeom prst="rect">
            <a:avLst/>
          </a:prstGeom>
        </p:spPr>
        <p:txBody>
          <a:bodyPr/>
          <a:lstStyle>
            <a:lvl1pPr defTabSz="368045">
              <a:spcBef>
                <a:spcPts val="1400"/>
              </a:spcBef>
              <a:defRPr sz="11466"/>
            </a:lvl1pPr>
          </a:lstStyle>
          <a:p>
            <a:pPr/>
            <a:r>
              <a:t>Is it            ?</a:t>
            </a:r>
          </a:p>
        </p:txBody>
      </p:sp>
      <p:pic>
        <p:nvPicPr>
          <p:cNvPr id="228" name="Shape 173" descr="Shape 173"/>
          <p:cNvPicPr>
            <a:picLocks noChangeAspect="1"/>
          </p:cNvPicPr>
          <p:nvPr/>
        </p:nvPicPr>
        <p:blipFill>
          <a:blip r:embed="rId3">
            <a:extLst/>
          </a:blip>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Title 1"/>
          <p:cNvSpPr txBox="1"/>
          <p:nvPr>
            <p:ph type="ctrTitle"/>
          </p:nvPr>
        </p:nvSpPr>
        <p:spPr>
          <a:prstGeom prst="rect">
            <a:avLst/>
          </a:prstGeom>
        </p:spPr>
        <p:txBody>
          <a:bodyPr/>
          <a:lstStyle>
            <a:lvl1pPr algn="ctr" defTabSz="350520">
              <a:defRPr sz="10200">
                <a:solidFill>
                  <a:srgbClr val="A6AAA9"/>
                </a:solidFill>
              </a:defRPr>
            </a:lvl1pPr>
          </a:lstStyle>
          <a:p>
            <a:pPr/>
            <a:r>
              <a:t>Let’s look at some warning signs</a:t>
            </a:r>
          </a:p>
        </p:txBody>
      </p:sp>
      <p:pic>
        <p:nvPicPr>
          <p:cNvPr id="233" name="Image" descr="Image"/>
          <p:cNvPicPr>
            <a:picLocks noChangeAspect="1"/>
          </p:cNvPicPr>
          <p:nvPr/>
        </p:nvPicPr>
        <p:blipFill>
          <a:blip r:embed="rId3">
            <a:extLst/>
          </a:blip>
          <a:stretch>
            <a:fillRect/>
          </a:stretch>
        </p:blipFill>
        <p:spPr>
          <a:xfrm>
            <a:off x="4223742" y="733111"/>
            <a:ext cx="4557316" cy="4557317"/>
          </a:xfrm>
          <a:prstGeom prst="rect">
            <a:avLst/>
          </a:prstGeom>
          <a:ln w="12700">
            <a:miter lim="400000"/>
          </a:ln>
        </p:spPr>
      </p:pic>
      <p:sp>
        <p:nvSpPr>
          <p:cNvPr id="234"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http://chittagongit.com/icon/high-risk-icon-21.html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38" name="Title 3"/>
          <p:cNvSpPr txBox="1"/>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9" name="Rounded Rectangle"/>
          <p:cNvSpPr/>
          <p:nvPr/>
        </p:nvSpPr>
        <p:spPr>
          <a:xfrm>
            <a:off x="3212034" y="971379"/>
            <a:ext cx="6555870" cy="3926883"/>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0" name="“use TweetNaCl.js (a TweetNaCl port to JavaScript) rather than this implementation, which is more likely to perform in constant time and has likely seen more eyes for review/audits.”"/>
          <p:cNvSpPr txBox="1"/>
          <p:nvPr/>
        </p:nvSpPr>
        <p:spPr>
          <a:xfrm>
            <a:off x="3411243" y="1193396"/>
            <a:ext cx="6394223" cy="3482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p>
            <a:pPr>
              <a:defRPr sz="3200">
                <a:solidFill>
                  <a:srgbClr val="A6AAA9"/>
                </a:solidFill>
              </a:defRPr>
            </a:pPr>
            <a:r>
              <a:t>“</a:t>
            </a:r>
            <a:r>
              <a:rPr>
                <a:solidFill>
                  <a:schemeClr val="accent4"/>
                </a:solidFill>
              </a:rPr>
              <a:t>use TweetNaCl.js</a:t>
            </a:r>
            <a:r>
              <a:t> (a TweetNaCl port to JavaScript) rather than this implementation, which is more likely to perform in constant time and has likely seen more eyes for review/audits.”</a:t>
            </a:r>
          </a:p>
        </p:txBody>
      </p:sp>
      <p:sp>
        <p:nvSpPr>
          <p:cNvPr id="241" name="https://github.com/andi506/crypto-js"/>
          <p:cNvSpPr txBox="1"/>
          <p:nvPr/>
        </p:nvSpPr>
        <p:spPr>
          <a:xfrm>
            <a:off x="3270720" y="4967255"/>
            <a:ext cx="6675269" cy="10982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pPr/>
            <a:r>
              <a:t>https://github.com/andi506/crypto-js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45" name="Title 3"/>
          <p:cNvSpPr txBox="1"/>
          <p:nvPr>
            <p:ph type="title"/>
          </p:nvPr>
        </p:nvSpPr>
        <p:spPr>
          <a:xfrm>
            <a:off x="149626" y="6622556"/>
            <a:ext cx="12192001" cy="2705101"/>
          </a:xfrm>
          <a:prstGeom prst="rect">
            <a:avLst/>
          </a:prstGeom>
        </p:spPr>
        <p:txBody>
          <a:bodyPr/>
          <a:lstStyle/>
          <a:p>
            <a:pPr algn="ctr" defTabSz="350520">
              <a:defRPr sz="10200">
                <a:solidFill>
                  <a:srgbClr val="A6AAA9"/>
                </a:solidFill>
              </a:defRPr>
            </a:pPr>
            <a:r>
              <a:t>READ CAREFULLY &amp; </a:t>
            </a:r>
            <a:r>
              <a:rPr>
                <a:solidFill>
                  <a:srgbClr val="FFFFFF"/>
                </a:solidFill>
              </a:rPr>
              <a:t>use something else</a:t>
            </a:r>
            <a:r>
              <a:t>…</a:t>
            </a:r>
          </a:p>
        </p:txBody>
      </p:sp>
      <p:grpSp>
        <p:nvGrpSpPr>
          <p:cNvPr id="248" name="Group"/>
          <p:cNvGrpSpPr/>
          <p:nvPr/>
        </p:nvGrpSpPr>
        <p:grpSpPr>
          <a:xfrm>
            <a:off x="3744410" y="727769"/>
            <a:ext cx="5515980" cy="3678659"/>
            <a:chOff x="0" y="0"/>
            <a:chExt cx="5515978" cy="3678658"/>
          </a:xfrm>
        </p:grpSpPr>
        <p:sp>
          <p:nvSpPr>
            <p:cNvPr id="246"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81FFF9"/>
                  </a:solidFill>
                  <a:latin typeface="+mn-lt"/>
                  <a:ea typeface="+mn-ea"/>
                  <a:cs typeface="+mn-cs"/>
                  <a:sym typeface="DIN Condensed"/>
                </a:defRPr>
              </a:pPr>
            </a:p>
          </p:txBody>
        </p:sp>
        <p:sp>
          <p:nvSpPr>
            <p:cNvPr id="247"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t>*</a:t>
              </a:r>
              <a:r>
                <a:rPr>
                  <a:solidFill>
                    <a:srgbClr val="A6AAA9"/>
                  </a:solidFill>
                </a:rPr>
                <a:t>****************DISCLAIMER******************</a:t>
              </a:r>
              <a:endParaRPr>
                <a:solidFill>
                  <a:srgbClr val="A6AAA9"/>
                </a:solidFill>
              </a:endParaRPr>
            </a:p>
            <a:p>
              <a:pPr>
                <a:defRPr>
                  <a:solidFill>
                    <a:srgbClr val="003C71"/>
                  </a:solidFill>
                  <a:latin typeface="Muli"/>
                  <a:ea typeface="Muli"/>
                  <a:cs typeface="Muli"/>
                  <a:sym typeface="Muli"/>
                </a:defRPr>
              </a:pPr>
              <a:r>
                <a:rPr>
                  <a:solidFill>
                    <a:srgbClr val="A6AAA9"/>
                  </a:solidFill>
                </a:rPr>
                <a:t>This code is reference software only and is not feature complete</a:t>
              </a:r>
              <a:r>
                <a:t>. </a:t>
              </a:r>
              <a:r>
                <a:rPr b="1">
                  <a:solidFill>
                    <a:srgbClr val="FFFFFF"/>
                  </a:solidFill>
                </a:rPr>
                <a:t>It should not be used in commercial products at this time.</a:t>
              </a:r>
              <a:r>
                <a:t> </a:t>
              </a:r>
              <a:r>
                <a:rPr>
                  <a:solidFill>
                    <a:srgbClr val="A6AAA9"/>
                  </a:solidFill>
                </a:rPr>
                <a:t>Intel makes no claims for the quality or completeness of this code.</a:t>
              </a:r>
            </a:p>
          </p:txBody>
        </p:sp>
      </p:grpSp>
      <p:sp>
        <p:nvSpPr>
          <p:cNvPr id="249" name="https://github.com/01org/IntelRackScaleArchitecture"/>
          <p:cNvSpPr txBox="1"/>
          <p:nvPr/>
        </p:nvSpPr>
        <p:spPr>
          <a:xfrm>
            <a:off x="3522761" y="4673600"/>
            <a:ext cx="595927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pPr/>
            <a:r>
              <a:t>https://github.com/01org/IntelRackScaleArchitecture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2"/>
          <p:cNvSpPr txBox="1"/>
          <p:nvPr>
            <p:ph type="title"/>
          </p:nvPr>
        </p:nvSpPr>
        <p:spPr>
          <a:xfrm>
            <a:off x="406400" y="6096147"/>
            <a:ext cx="12192000" cy="2463653"/>
          </a:xfrm>
          <a:prstGeom prst="rect">
            <a:avLst/>
          </a:prstGeom>
        </p:spPr>
        <p:txBody>
          <a:bodyPr/>
          <a:lstStyle>
            <a:lvl1pPr>
              <a:defRPr>
                <a:solidFill>
                  <a:srgbClr val="FFFFFF"/>
                </a:solidFill>
              </a:defRPr>
            </a:lvl1pPr>
          </a:lstStyle>
          <a:p>
            <a:pPr/>
            <a:r>
              <a:t>nice to know!!!!</a:t>
            </a:r>
          </a:p>
        </p:txBody>
      </p:sp>
      <p:sp>
        <p:nvSpPr>
          <p:cNvPr id="254" name="Rounded Rectangle"/>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sp>
        <p:nvSpPr>
          <p:cNvPr id="255"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defRPr sz="7400">
                <a:solidFill>
                  <a:srgbClr val="A6AAA9"/>
                </a:solidFill>
              </a:defRPr>
            </a:lvl1pPr>
          </a:lstStyle>
          <a:p>
            <a:pPr/>
            <a:r>
              <a:t>“I didn’t write this code but I like it.” </a:t>
            </a:r>
          </a:p>
        </p:txBody>
      </p:sp>
      <p:sp>
        <p:nvSpPr>
          <p:cNvPr id="256" name="https://github.com/kbranigan/cJSON"/>
          <p:cNvSpPr txBox="1"/>
          <p:nvPr/>
        </p:nvSpPr>
        <p:spPr>
          <a:xfrm>
            <a:off x="3908387" y="4868760"/>
            <a:ext cx="5806679"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invalidUrl="" action="" tgtFrame="" tooltip="" history="1" highlightClick="0" endSnd="0"/>
              </a:defRPr>
            </a:lvl1pPr>
          </a:lstStyle>
          <a:p>
            <a:pPr>
              <a:defRPr u="none">
                <a:solidFill>
                  <a:schemeClr val="accent1"/>
                </a:solidFill>
              </a:defRPr>
            </a:pPr>
            <a:r>
              <a:rPr u="sng">
                <a:solidFill>
                  <a:schemeClr val="accent1">
                    <a:hueOff val="-84091"/>
                    <a:satOff val="15316"/>
                    <a:lumOff val="24313"/>
                  </a:schemeClr>
                </a:solidFill>
                <a:hlinkClick r:id="rId3" invalidUrl="" action="" tgtFrame="" tooltip="" history="1" highlightClick="0" endSnd="0"/>
              </a:rPr>
              <a:t>https://github.com/kbranigan/cJSON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Shape 289" descr="Shape 289"/>
          <p:cNvPicPr>
            <a:picLocks noChangeAspect="1"/>
          </p:cNvPicPr>
          <p:nvPr/>
        </p:nvPicPr>
        <p:blipFill>
          <a:blip r:embed="rId3">
            <a:extLst/>
          </a:blip>
          <a:srcRect l="0" t="0" r="39893" b="58095"/>
          <a:stretch>
            <a:fillRect/>
          </a:stretch>
        </p:blipFill>
        <p:spPr>
          <a:xfrm>
            <a:off x="0" y="1219200"/>
            <a:ext cx="13004803" cy="6716053"/>
          </a:xfrm>
          <a:prstGeom prst="rect">
            <a:avLst/>
          </a:prstGeom>
          <a:ln w="12700">
            <a:miter lim="400000"/>
          </a:ln>
        </p:spPr>
      </p:pic>
      <p:sp>
        <p:nvSpPr>
          <p:cNvPr id="261" name="Oval 3"/>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2" name="Oval 4"/>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3" name="Right Arrow 5"/>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grpSp>
        <p:nvGrpSpPr>
          <p:cNvPr id="266" name="Rectangle 6"/>
          <p:cNvGrpSpPr/>
          <p:nvPr/>
        </p:nvGrpSpPr>
        <p:grpSpPr>
          <a:xfrm>
            <a:off x="8453119" y="5572421"/>
            <a:ext cx="4147088" cy="1654049"/>
            <a:chOff x="0" y="-21448"/>
            <a:chExt cx="4147086" cy="1654048"/>
          </a:xfrm>
        </p:grpSpPr>
        <p:sp>
          <p:nvSpPr>
            <p:cNvPr id="26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4400">
                  <a:solidFill>
                    <a:srgbClr val="FFFFFF"/>
                  </a:solidFill>
                </a:defRPr>
              </a:lvl1pPr>
            </a:lstStyle>
            <a:p>
              <a:pPr/>
              <a:r>
                <a:t>Shut down in January 2016</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Choosing more secure  open source packages: Lessons from the Real world"/>
          <p:cNvSpPr txBox="1"/>
          <p:nvPr>
            <p:ph type="ctrTitle"/>
          </p:nvPr>
        </p:nvSpPr>
        <p:spPr>
          <a:prstGeom prst="rect">
            <a:avLst/>
          </a:prstGeom>
        </p:spPr>
        <p:txBody>
          <a:bodyPr/>
          <a:lstStyle/>
          <a:p>
            <a:pPr defTabSz="531622">
              <a:defRPr sz="6734">
                <a:solidFill>
                  <a:srgbClr val="FFFFFF"/>
                </a:solidFill>
              </a:defRPr>
            </a:pPr>
            <a:r>
              <a:t>Choosing more secure </a:t>
            </a:r>
            <a:br/>
            <a:r>
              <a:t>open source packages:</a:t>
            </a:r>
            <a:br/>
            <a:r>
              <a:t>Lessons from the Real world</a:t>
            </a:r>
          </a:p>
        </p:txBody>
      </p:sp>
      <p:sp>
        <p:nvSpPr>
          <p:cNvPr id="170" name="F5 Security Jam"/>
          <p:cNvSpPr txBox="1"/>
          <p:nvPr>
            <p:ph type="subTitle" sz="quarter" idx="1"/>
          </p:nvPr>
        </p:nvSpPr>
        <p:spPr>
          <a:prstGeom prst="rect">
            <a:avLst/>
          </a:prstGeom>
        </p:spPr>
        <p:txBody>
          <a:bodyPr/>
          <a:lstStyle>
            <a:lvl1pPr defTabSz="566674">
              <a:spcBef>
                <a:spcPts val="2200"/>
              </a:spcBef>
              <a:defRPr sz="5238"/>
            </a:lvl1pPr>
          </a:lstStyle>
          <a:p>
            <a:pPr/>
            <a:r>
              <a:t>F5 Security Jam</a:t>
            </a:r>
          </a:p>
        </p:txBody>
      </p:sp>
      <p:pic>
        <p:nvPicPr>
          <p:cNvPr id="171" name="f5-logo.png" descr="f5-logo.png"/>
          <p:cNvPicPr>
            <a:picLocks noChangeAspect="1"/>
          </p:cNvPicPr>
          <p:nvPr/>
        </p:nvPicPr>
        <p:blipFill>
          <a:blip r:embed="rId2">
            <a:extLst/>
          </a:blip>
          <a:stretch>
            <a:fillRect/>
          </a:stretch>
        </p:blipFill>
        <p:spPr>
          <a:xfrm>
            <a:off x="5619750" y="1135591"/>
            <a:ext cx="1765301" cy="1765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70" name="Title 2"/>
          <p:cNvSpPr txBox="1"/>
          <p:nvPr>
            <p:ph type="title"/>
          </p:nvPr>
        </p:nvSpPr>
        <p:spPr>
          <a:prstGeom prst="rect">
            <a:avLst/>
          </a:prstGeom>
        </p:spPr>
        <p:txBody>
          <a:bodyPr/>
          <a:lstStyle>
            <a:lvl1pPr>
              <a:defRPr sz="7600">
                <a:solidFill>
                  <a:srgbClr val="A6AAA9"/>
                </a:solidFill>
              </a:defRPr>
            </a:lvl1pPr>
          </a:lstStyle>
          <a:p>
            <a:pPr/>
            <a:r>
              <a:t>Does anyone really look to see what this means?</a:t>
            </a:r>
          </a:p>
        </p:txBody>
      </p:sp>
      <p:pic>
        <p:nvPicPr>
          <p:cNvPr id="271" name="Shape 150" descr="Shape 150"/>
          <p:cNvPicPr>
            <a:picLocks noChangeAspect="1"/>
          </p:cNvPicPr>
          <p:nvPr/>
        </p:nvPicPr>
        <p:blipFill>
          <a:blip r:embed="rId3">
            <a:extLst/>
          </a:blip>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https://www.gograph.com/vector-clip-art/nope.html</a:t>
            </a:r>
          </a:p>
        </p:txBody>
      </p:sp>
      <p:pic>
        <p:nvPicPr>
          <p:cNvPr id="276" name="Image" descr="Image"/>
          <p:cNvPicPr>
            <a:picLocks noChangeAspect="1"/>
          </p:cNvPicPr>
          <p:nvPr/>
        </p:nvPicPr>
        <p:blipFill>
          <a:blip r:embed="rId3">
            <a:extLst/>
          </a:blip>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80" name="Rounded Rectangle"/>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grpSp>
        <p:nvGrpSpPr>
          <p:cNvPr id="283" name="Group"/>
          <p:cNvGrpSpPr/>
          <p:nvPr/>
        </p:nvGrpSpPr>
        <p:grpSpPr>
          <a:xfrm>
            <a:off x="7936013" y="1020513"/>
            <a:ext cx="4905451" cy="3353657"/>
            <a:chOff x="0" y="0"/>
            <a:chExt cx="4905450" cy="3353655"/>
          </a:xfrm>
        </p:grpSpPr>
        <p:sp>
          <p:nvSpPr>
            <p:cNvPr id="28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82" name="“opencsv was developed in a couple of hours”"/>
            <p:cNvSpPr txBox="1"/>
            <p:nvPr/>
          </p:nvSpPr>
          <p:spPr>
            <a:xfrm>
              <a:off x="163711" y="602153"/>
              <a:ext cx="4578028" cy="2149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4400">
                  <a:solidFill>
                    <a:srgbClr val="A6AAA9"/>
                  </a:solidFill>
                  <a:latin typeface="Helvetica"/>
                  <a:ea typeface="Helvetica"/>
                  <a:cs typeface="Helvetica"/>
                  <a:sym typeface="Helvetica"/>
                </a:defRPr>
              </a:lvl1pPr>
            </a:lstStyle>
            <a:p>
              <a:pPr/>
              <a:r>
                <a:t>“opencsv was developed in a couple of hours”</a:t>
              </a:r>
            </a:p>
          </p:txBody>
        </p:sp>
      </p:grpSp>
      <p:grpSp>
        <p:nvGrpSpPr>
          <p:cNvPr id="286" name="Group"/>
          <p:cNvGrpSpPr/>
          <p:nvPr/>
        </p:nvGrpSpPr>
        <p:grpSpPr>
          <a:xfrm>
            <a:off x="435343" y="553658"/>
            <a:ext cx="7226498" cy="4847979"/>
            <a:chOff x="0" y="0"/>
            <a:chExt cx="7226496" cy="4847977"/>
          </a:xfrm>
        </p:grpSpPr>
        <p:sp>
          <p:nvSpPr>
            <p:cNvPr id="28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3400">
                  <a:solidFill>
                    <a:srgbClr val="A6AAA9"/>
                  </a:solidFill>
                </a:defRPr>
              </a:lvl1pPr>
            </a:lstStyle>
            <a:p>
              <a:pPr/>
              <a:r>
                <a:t>“CryptoJS is a project that I enjoy and work on in my spare time, but unfortunately my 9-to-5 hasn't left me with as much free time as it used to. I'd still like to continue improving it in the future, but I can't say when that will be.”</a:t>
              </a:r>
            </a:p>
          </p:txBody>
        </p:sp>
        <p:sp>
          <p:nvSpPr>
            <p:cNvPr id="28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
        <p:nvSpPr>
          <p:cNvPr id="287" name="https://code.google.com/archive/p/crypto-js/"/>
          <p:cNvSpPr txBox="1"/>
          <p:nvPr/>
        </p:nvSpPr>
        <p:spPr>
          <a:xfrm>
            <a:off x="664289" y="5495040"/>
            <a:ext cx="7269189"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t> </a:t>
            </a:r>
            <a:r>
              <a:rPr u="sng">
                <a:solidFill>
                  <a:schemeClr val="accent1">
                    <a:hueOff val="-84091"/>
                    <a:satOff val="15316"/>
                    <a:lumOff val="24313"/>
                  </a:schemeClr>
                </a:solidFill>
                <a:hlinkClick r:id="rId3" invalidUrl="" action="" tgtFrame="" tooltip="" history="1" highlightClick="0" endSnd="0"/>
              </a:rPr>
              <a:t> https://code.google.com/archive/p/crypto-js/ </a:t>
            </a:r>
          </a:p>
        </p:txBody>
      </p:sp>
      <p:sp>
        <p:nvSpPr>
          <p:cNvPr id="288" name="http://opencsv.sourceforge.net/"/>
          <p:cNvSpPr txBox="1"/>
          <p:nvPr/>
        </p:nvSpPr>
        <p:spPr>
          <a:xfrm>
            <a:off x="8290013" y="4635500"/>
            <a:ext cx="419745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pPr/>
            <a:r>
              <a:t>http://opencsv.sourceforge.net/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292" name="Image Gallery" descr="Image Gallery"/>
          <p:cNvPicPr>
            <a:picLocks noChangeAspect="1"/>
          </p:cNvPicPr>
          <p:nvPr/>
        </p:nvPicPr>
        <p:blipFill>
          <a:blip r:embed="rId3">
            <a:extLst/>
          </a:blip>
          <a:srcRect l="0" t="5277" r="0"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98" name="Group"/>
          <p:cNvGrpSpPr/>
          <p:nvPr/>
        </p:nvGrpSpPr>
        <p:grpSpPr>
          <a:xfrm>
            <a:off x="2782585" y="914752"/>
            <a:ext cx="8094368" cy="4748808"/>
            <a:chOff x="0" y="0"/>
            <a:chExt cx="8094367" cy="4748807"/>
          </a:xfrm>
        </p:grpSpPr>
        <p:sp>
          <p:nvSpPr>
            <p:cNvPr id="29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97" name="“[This code is] slower and more subjective to side-channel attacks by nature”"/>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5200">
                  <a:solidFill>
                    <a:srgbClr val="A6AAA9"/>
                  </a:solidFill>
                </a:defRPr>
              </a:lvl1pPr>
            </a:lstStyle>
            <a:p>
              <a:pPr/>
              <a:r>
                <a:t>“[This code is] slower and more subjective to side-channel attacks by nature”</a:t>
              </a:r>
            </a:p>
          </p:txBody>
        </p:sp>
      </p:grpSp>
      <p:sp>
        <p:nvSpPr>
          <p:cNvPr id="299" name="http://www.literatecode.com/aes256"/>
          <p:cNvSpPr txBox="1"/>
          <p:nvPr/>
        </p:nvSpPr>
        <p:spPr>
          <a:xfrm>
            <a:off x="4135657" y="5652296"/>
            <a:ext cx="582682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a:solidFill>
                  <a:schemeClr val="accent1">
                    <a:hueOff val="-84091"/>
                    <a:satOff val="15316"/>
                    <a:lumOff val="24313"/>
                  </a:schemeClr>
                </a:solidFill>
              </a:rPr>
              <a:t> </a:t>
            </a:r>
            <a:r>
              <a:rPr u="sng">
                <a:solidFill>
                  <a:schemeClr val="accent1">
                    <a:hueOff val="-84091"/>
                    <a:satOff val="15316"/>
                    <a:lumOff val="24313"/>
                  </a:schemeClr>
                </a:solidFill>
                <a:hlinkClick r:id="rId3" invalidUrl="" action="" tgtFrame="" tooltip="" history="1" highlightClick="0" endSnd="0"/>
              </a:rPr>
              <a:t>http://www.literatecode.com/aes256</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305" name="Group"/>
          <p:cNvGrpSpPr/>
          <p:nvPr/>
        </p:nvGrpSpPr>
        <p:grpSpPr>
          <a:xfrm>
            <a:off x="3296119" y="869675"/>
            <a:ext cx="6412561" cy="4317824"/>
            <a:chOff x="0" y="0"/>
            <a:chExt cx="6412560" cy="4317822"/>
          </a:xfrm>
        </p:grpSpPr>
        <p:sp>
          <p:nvSpPr>
            <p:cNvPr id="303" name="Rounded Rectangle"/>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04" name="“cJSON aims to be the dumbest possible parser that you can get your job done with. ”"/>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4200">
                  <a:solidFill>
                    <a:srgbClr val="A6AAA9"/>
                  </a:solidFill>
                </a:defRPr>
              </a:lvl1pPr>
            </a:lstStyle>
            <a:p>
              <a:pPr/>
              <a:r>
                <a:t>“cJSON aims to be the dumbest possible parser that you can get your job done with. ”</a:t>
              </a:r>
            </a:p>
          </p:txBody>
        </p:sp>
      </p:grpSp>
      <p:sp>
        <p:nvSpPr>
          <p:cNvPr id="306" name="https://github.com/kbranigan/cJSON/commit/730209a718cc9bada631cea136d13017752720f5"/>
          <p:cNvSpPr txBox="1"/>
          <p:nvPr/>
        </p:nvSpPr>
        <p:spPr>
          <a:xfrm>
            <a:off x="789305" y="5575911"/>
            <a:ext cx="114261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https://github.com/kbranigan/cJSON/commit/730209a718cc9bada631cea136d13017752720f5</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10" name="Content Placeholder 3"/>
          <p:cNvSpPr txBox="1"/>
          <p:nvPr>
            <p:ph type="body" sz="quarter" idx="1"/>
          </p:nvPr>
        </p:nvSpPr>
        <p:spPr>
          <a:prstGeom prst="rect">
            <a:avLst/>
          </a:prstGeom>
        </p:spPr>
        <p:txBody>
          <a:bodyPr/>
          <a:lstStyle/>
          <a:p>
            <a:pPr/>
            <a:r>
              <a:t>What would we like to see?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18" name="Shape 223"/>
          <p:cNvSpPr txBox="1"/>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pPr/>
            <a:r>
              <a:t>Key questions about Contributors</a:t>
            </a:r>
          </a:p>
        </p:txBody>
      </p:sp>
      <p:sp>
        <p:nvSpPr>
          <p:cNvPr id="319" name="Shape 224"/>
          <p:cNvSpPr txBox="1"/>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a:t>
            </a:r>
            <a:r>
              <a:t>pull requests &amp; checkins</a:t>
            </a:r>
            <a:r>
              <a:t>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endParaRPr>
              <a:solidFill>
                <a:srgbClr val="A6AAA9"/>
              </a:solidFill>
            </a:endParaRP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5" name="Group"/>
          <p:cNvGrpSpPr/>
          <p:nvPr/>
        </p:nvGrpSpPr>
        <p:grpSpPr>
          <a:xfrm>
            <a:off x="9241819" y="1292543"/>
            <a:ext cx="3583925" cy="939105"/>
            <a:chOff x="0" y="0"/>
            <a:chExt cx="3583924" cy="939104"/>
          </a:xfrm>
        </p:grpSpPr>
        <p:sp>
          <p:nvSpPr>
            <p:cNvPr id="323"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4"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A6AAA9"/>
                  </a:solidFill>
                </a:defRPr>
              </a:lvl1pPr>
            </a:lstStyle>
            <a:p>
              <a:pPr/>
              <a:r>
                <a:t>Good example: many active contributors</a:t>
              </a:r>
            </a:p>
          </p:txBody>
        </p:sp>
      </p:grpSp>
      <p:pic>
        <p:nvPicPr>
          <p:cNvPr id="326" name="Image" descr="Image"/>
          <p:cNvPicPr>
            <a:picLocks noChangeAspect="1"/>
          </p:cNvPicPr>
          <p:nvPr/>
        </p:nvPicPr>
        <p:blipFill>
          <a:blip r:embed="rId3">
            <a:extLst/>
          </a:blip>
          <a:stretch>
            <a:fillRect/>
          </a:stretch>
        </p:blipFill>
        <p:spPr>
          <a:xfrm>
            <a:off x="6887350" y="4575529"/>
            <a:ext cx="5813974" cy="3091558"/>
          </a:xfrm>
          <a:prstGeom prst="rect">
            <a:avLst/>
          </a:prstGeom>
          <a:ln w="12700">
            <a:miter lim="400000"/>
          </a:ln>
        </p:spPr>
      </p:pic>
      <p:pic>
        <p:nvPicPr>
          <p:cNvPr id="327" name="Image" descr="Image"/>
          <p:cNvPicPr>
            <a:picLocks noChangeAspect="1"/>
          </p:cNvPicPr>
          <p:nvPr/>
        </p:nvPicPr>
        <p:blipFill>
          <a:blip r:embed="rId4">
            <a:extLst/>
          </a:blip>
          <a:stretch>
            <a:fillRect/>
          </a:stretch>
        </p:blipFill>
        <p:spPr>
          <a:xfrm>
            <a:off x="605083" y="4529387"/>
            <a:ext cx="5813974" cy="3183842"/>
          </a:xfrm>
          <a:prstGeom prst="rect">
            <a:avLst/>
          </a:prstGeom>
          <a:ln w="12700">
            <a:miter lim="400000"/>
          </a:ln>
        </p:spPr>
      </p:pic>
      <p:pic>
        <p:nvPicPr>
          <p:cNvPr id="328" name="Image" descr="Image"/>
          <p:cNvPicPr>
            <a:picLocks noChangeAspect="1"/>
          </p:cNvPicPr>
          <p:nvPr/>
        </p:nvPicPr>
        <p:blipFill>
          <a:blip r:embed="rId5">
            <a:extLst/>
          </a:blip>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How well do you know what’s inside your projects?"/>
          <p:cNvSpPr txBox="1"/>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pPr/>
            <a:r>
              <a:t>How well do you know what’s inside your projects?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34" name="Group"/>
          <p:cNvGrpSpPr/>
          <p:nvPr/>
        </p:nvGrpSpPr>
        <p:grpSpPr>
          <a:xfrm>
            <a:off x="7698797" y="541067"/>
            <a:ext cx="4356609" cy="1452204"/>
            <a:chOff x="0" y="0"/>
            <a:chExt cx="4356608" cy="1452202"/>
          </a:xfrm>
        </p:grpSpPr>
        <p:sp>
          <p:nvSpPr>
            <p:cNvPr id="332"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3" name="A good example: one significant contributor and not recently active"/>
            <p:cNvSpPr txBox="1"/>
            <p:nvPr/>
          </p:nvSpPr>
          <p:spPr>
            <a:xfrm>
              <a:off x="70890" y="318177"/>
              <a:ext cx="4214828"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a:solidFill>
                    <a:srgbClr val="A6AAA9"/>
                  </a:solidFill>
                </a:defRPr>
              </a:lvl1pPr>
            </a:lstStyle>
            <a:p>
              <a:pPr/>
              <a:r>
                <a:t>A good example: one significant contributor and not recently active</a:t>
              </a:r>
            </a:p>
          </p:txBody>
        </p:sp>
      </p:grpSp>
      <p:pic>
        <p:nvPicPr>
          <p:cNvPr id="335" name="Image" descr="Image"/>
          <p:cNvPicPr>
            <a:picLocks noChangeAspect="1"/>
          </p:cNvPicPr>
          <p:nvPr/>
        </p:nvPicPr>
        <p:blipFill>
          <a:blip r:embed="rId3">
            <a:extLst/>
          </a:blip>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itle 1"/>
          <p:cNvSpPr txBox="1"/>
          <p:nvPr>
            <p:ph type="ctrTitle"/>
          </p:nvPr>
        </p:nvSpPr>
        <p:spPr>
          <a:xfrm>
            <a:off x="406400" y="6432550"/>
            <a:ext cx="12192000" cy="2705100"/>
          </a:xfrm>
          <a:prstGeom prst="rect">
            <a:avLst/>
          </a:prstGeom>
        </p:spPr>
        <p:txBody>
          <a:bodyPr/>
          <a:lstStyle/>
          <a:p>
            <a:pPr defTabSz="233679">
              <a:defRPr sz="6640">
                <a:solidFill>
                  <a:srgbClr val="C3D600">
                    <a:alpha val="90000"/>
                  </a:srgbClr>
                </a:solidFill>
              </a:defRPr>
            </a:pPr>
            <a:r>
              <a:rPr>
                <a:solidFill>
                  <a:srgbClr val="A6AAA9"/>
                </a:solidFill>
              </a:rPr>
              <a:t>Step 3:</a:t>
            </a:r>
            <a:br>
              <a:rPr>
                <a:solidFill>
                  <a:srgbClr val="A6AAA9"/>
                </a:solidFill>
              </a:rPr>
            </a:br>
            <a:r>
              <a:rPr>
                <a:solidFill>
                  <a:srgbClr val="FFFFFF">
                    <a:alpha val="90000"/>
                  </a:srgbClr>
                </a:solidFill>
              </a:rPr>
              <a:t>Dependencies dependencies dependencies</a:t>
            </a:r>
            <a:br>
              <a:rPr>
                <a:solidFill>
                  <a:srgbClr val="FFFFFF">
                    <a:alpha val="90000"/>
                  </a:srgbClr>
                </a:solidFill>
              </a:rPr>
            </a:b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Good packages do not guarantee good dependencies"/>
          <p:cNvSpPr txBox="1"/>
          <p:nvPr>
            <p:ph type="ctrTitle"/>
          </p:nvPr>
        </p:nvSpPr>
        <p:spPr>
          <a:prstGeom prst="rect">
            <a:avLst/>
          </a:prstGeom>
        </p:spPr>
        <p:txBody>
          <a:bodyPr/>
          <a:lstStyle>
            <a:lvl1pPr defTabSz="537463">
              <a:lnSpc>
                <a:spcPct val="100000"/>
              </a:lnSpc>
              <a:spcBef>
                <a:spcPts val="2200"/>
              </a:spcBef>
              <a:defRPr b="1" cap="none" sz="6992">
                <a:solidFill>
                  <a:srgbClr val="FFFFFF"/>
                </a:solidFill>
                <a:latin typeface="Helvetica"/>
                <a:ea typeface="Helvetica"/>
                <a:cs typeface="Helvetica"/>
                <a:sym typeface="Helvetica"/>
              </a:defRPr>
            </a:lvl1pPr>
          </a:lstStyle>
          <a:p>
            <a:pPr/>
            <a:r>
              <a:t>Good packages do not guarantee good dependencies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Why?"/>
          <p:cNvSpPr txBox="1"/>
          <p:nvPr>
            <p:ph type="ctrTitle"/>
          </p:nvPr>
        </p:nvSpPr>
        <p:spPr>
          <a:prstGeom prst="rect">
            <a:avLst/>
          </a:prstGeom>
        </p:spPr>
        <p:txBody>
          <a:bodyPr/>
          <a:lstStyle>
            <a:lvl1pPr>
              <a:defRPr>
                <a:solidFill>
                  <a:srgbClr val="A6AAA9"/>
                </a:solidFill>
              </a:defRPr>
            </a:lvl1pPr>
          </a:lstStyle>
          <a:p>
            <a:pPr/>
            <a:r>
              <a:t>Why?</a:t>
            </a:r>
          </a:p>
        </p:txBody>
      </p:sp>
      <p:sp>
        <p:nvSpPr>
          <p:cNvPr id="344" name="Upstream projects do not use the same criteria for inclusion as Products should…"/>
          <p:cNvSpPr txBox="1"/>
          <p:nvPr>
            <p:ph type="subTitle" idx="1"/>
          </p:nvPr>
        </p:nvSpPr>
        <p:spPr>
          <a:xfrm>
            <a:off x="406400" y="1514892"/>
            <a:ext cx="12192000" cy="4555708"/>
          </a:xfrm>
          <a:prstGeom prst="rect">
            <a:avLst/>
          </a:prstGeom>
        </p:spPr>
        <p:txBody>
          <a:bodyPr/>
          <a:lstStyle/>
          <a:p>
            <a:pPr marL="781812" indent="-617220" defTabSz="420624">
              <a:spcBef>
                <a:spcPts val="1600"/>
              </a:spcBef>
              <a:buSzPct val="100000"/>
              <a:buFont typeface="Arial"/>
              <a:buChar char="•"/>
              <a:defRPr sz="3888"/>
            </a:pPr>
            <a:r>
              <a:t>Upstream projects do not use the same criteria for inclusion as Products should</a:t>
            </a:r>
          </a:p>
          <a:p>
            <a:pPr marL="781812" indent="-617220" defTabSz="420624">
              <a:spcBef>
                <a:spcPts val="1600"/>
              </a:spcBef>
              <a:buSzPct val="100000"/>
              <a:buFont typeface="Arial"/>
              <a:buChar char="•"/>
              <a:defRPr sz="3888"/>
            </a:pPr>
            <a:r>
              <a:t>It is possible for a package to depend on code that has vulnerabilities</a:t>
            </a:r>
          </a:p>
          <a:p>
            <a:pPr indent="164592" defTabSz="420624">
              <a:spcBef>
                <a:spcPts val="1600"/>
              </a:spcBef>
              <a:defRPr sz="3888"/>
            </a:pPr>
          </a:p>
          <a:p>
            <a:pPr indent="164592" defTabSz="420624">
              <a:spcBef>
                <a:spcPts val="1600"/>
              </a:spcBef>
              <a:defRPr sz="3888"/>
            </a:pPr>
            <a:r>
              <a:t>Understand your dependencies and the additional risk it brings. Allocate time to work on the issues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Repositories are not created equal"/>
          <p:cNvSpPr txBox="1"/>
          <p:nvPr>
            <p:ph type="ctrTitle"/>
          </p:nvPr>
        </p:nvSpPr>
        <p:spPr>
          <a:prstGeom prst="rect">
            <a:avLst/>
          </a:prstGeom>
        </p:spPr>
        <p:txBody>
          <a:bodyPr/>
          <a:lstStyle>
            <a:lvl1pPr algn="ctr" defTabSz="350520">
              <a:defRPr sz="10200">
                <a:solidFill>
                  <a:srgbClr val="A6AAA9"/>
                </a:solidFill>
              </a:defRPr>
            </a:lvl1pPr>
          </a:lstStyle>
          <a:p>
            <a:pPr/>
            <a:r>
              <a:t>Repositories are not created equal</a:t>
            </a:r>
          </a:p>
        </p:txBody>
      </p:sp>
      <p:sp>
        <p:nvSpPr>
          <p:cNvPr id="347" name="Npm (node.js), PyPi (python), ruby gems (ruby), CPAN (perl), etc. are not curated"/>
          <p:cNvSpPr txBox="1"/>
          <p:nvPr>
            <p:ph type="subTitle" idx="1"/>
          </p:nvPr>
        </p:nvSpPr>
        <p:spPr>
          <a:xfrm>
            <a:off x="406400" y="1514892"/>
            <a:ext cx="12192000" cy="4555708"/>
          </a:xfrm>
          <a:prstGeom prst="rect">
            <a:avLst/>
          </a:prstGeom>
        </p:spPr>
        <p:txBody>
          <a:bodyPr/>
          <a:lstStyle>
            <a:lvl1pPr marL="1085850" indent="-857250">
              <a:buSzPct val="100000"/>
              <a:buFont typeface="Arial"/>
              <a:buChar char="•"/>
            </a:lvl1pPr>
          </a:lstStyle>
          <a:p>
            <a:pPr/>
            <a:r>
              <a:t>Npm (node.js), PyPi (python), ruby gems (ruby), CPAN (perl), etc. are not curated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9" name="npm-dependency-chart-4-level.png" descr="npm-dependency-chart-4-level.png"/>
          <p:cNvPicPr>
            <a:picLocks noChangeAspect="1"/>
          </p:cNvPicPr>
          <p:nvPr/>
        </p:nvPicPr>
        <p:blipFill>
          <a:blip r:embed="rId2">
            <a:extLst/>
          </a:blip>
          <a:stretch>
            <a:fillRect/>
          </a:stretch>
        </p:blipFill>
        <p:spPr>
          <a:xfrm>
            <a:off x="2781727" y="123806"/>
            <a:ext cx="7441346" cy="5903517"/>
          </a:xfrm>
          <a:prstGeom prst="rect">
            <a:avLst/>
          </a:prstGeom>
          <a:ln w="12700">
            <a:miter lim="400000"/>
          </a:ln>
        </p:spPr>
      </p:pic>
      <p:sp>
        <p:nvSpPr>
          <p:cNvPr id="350" name="Package managers don’t always imply high quality"/>
          <p:cNvSpPr txBox="1"/>
          <p:nvPr>
            <p:ph type="ctrTitle"/>
          </p:nvPr>
        </p:nvSpPr>
        <p:spPr>
          <a:xfrm>
            <a:off x="406400" y="7121259"/>
            <a:ext cx="12192000" cy="2010041"/>
          </a:xfrm>
          <a:prstGeom prst="rect">
            <a:avLst/>
          </a:prstGeom>
        </p:spPr>
        <p:txBody>
          <a:bodyPr/>
          <a:lstStyle>
            <a:lvl1pPr algn="ctr" defTabSz="549148">
              <a:lnSpc>
                <a:spcPct val="100000"/>
              </a:lnSpc>
              <a:spcBef>
                <a:spcPts val="2200"/>
              </a:spcBef>
              <a:defRPr b="1" cap="none" sz="6298">
                <a:solidFill>
                  <a:srgbClr val="A6AAA9"/>
                </a:solidFill>
                <a:latin typeface="Helvetica"/>
                <a:ea typeface="Helvetica"/>
                <a:cs typeface="Helvetica"/>
                <a:sym typeface="Helvetica"/>
              </a:defRPr>
            </a:lvl1pPr>
          </a:lstStyle>
          <a:p>
            <a:pPr/>
            <a:r>
              <a:t>Package managers don’t always imply high quality</a:t>
            </a:r>
          </a:p>
        </p:txBody>
      </p:sp>
      <p:sp>
        <p:nvSpPr>
          <p:cNvPr id="351" name="I wonder what happens when you remove a module?"/>
          <p:cNvSpPr txBox="1"/>
          <p:nvPr/>
        </p:nvSpPr>
        <p:spPr>
          <a:xfrm>
            <a:off x="400936" y="1826309"/>
            <a:ext cx="2215164" cy="212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300">
                <a:solidFill>
                  <a:srgbClr val="FFFFFF"/>
                </a:solidFill>
                <a:latin typeface="Helvetica Neue"/>
                <a:ea typeface="Helvetica Neue"/>
                <a:cs typeface="Helvetica Neue"/>
                <a:sym typeface="Helvetica Neue"/>
              </a:defRPr>
            </a:lvl1pPr>
          </a:lstStyle>
          <a:p>
            <a:pPr/>
            <a:r>
              <a:t>I wonder what happens when you remove a module?</a:t>
            </a:r>
          </a:p>
        </p:txBody>
      </p:sp>
      <p:sp>
        <p:nvSpPr>
          <p:cNvPr id="352" name="Oh wait!! that already happened"/>
          <p:cNvSpPr txBox="1"/>
          <p:nvPr/>
        </p:nvSpPr>
        <p:spPr>
          <a:xfrm>
            <a:off x="10388700" y="3400725"/>
            <a:ext cx="2215164" cy="17600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400">
                <a:solidFill>
                  <a:srgbClr val="FFFFFF"/>
                </a:solidFill>
                <a:latin typeface="Helvetica Neue"/>
                <a:ea typeface="Helvetica Neue"/>
                <a:cs typeface="Helvetica Neue"/>
                <a:sym typeface="Helvetica Neue"/>
              </a:defRPr>
            </a:lvl1pPr>
          </a:lstStyle>
          <a:p>
            <a:pPr/>
            <a:r>
              <a:t>Oh wait!! that already happened</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How removing 11 lines of code…"/>
          <p:cNvSpPr txBox="1"/>
          <p:nvPr>
            <p:ph type="ctrTitle"/>
          </p:nvPr>
        </p:nvSpPr>
        <p:spPr>
          <a:prstGeom prst="rect">
            <a:avLst/>
          </a:prstGeom>
        </p:spPr>
        <p:txBody>
          <a:bodyPr/>
          <a:lstStyle/>
          <a:p>
            <a:pPr defTabSz="508254">
              <a:spcBef>
                <a:spcPts val="2000"/>
              </a:spcBef>
              <a:defRPr b="1" sz="5220">
                <a:solidFill>
                  <a:srgbClr val="A6AAA9"/>
                </a:solidFill>
                <a:latin typeface="Arvo"/>
                <a:ea typeface="Arvo"/>
                <a:cs typeface="Arvo"/>
                <a:sym typeface="Arvo"/>
              </a:defRPr>
            </a:pPr>
            <a:r>
              <a:t>“How removing 11 lines of code</a:t>
            </a:r>
          </a:p>
          <a:p>
            <a:pPr defTabSz="508254">
              <a:spcBef>
                <a:spcPts val="2000"/>
              </a:spcBef>
              <a:defRPr b="1" sz="5220">
                <a:solidFill>
                  <a:srgbClr val="A6AAA9"/>
                </a:solidFill>
                <a:latin typeface="Arvo"/>
                <a:ea typeface="Arvo"/>
                <a:cs typeface="Arvo"/>
                <a:sym typeface="Arvo"/>
              </a:defRPr>
            </a:pPr>
            <a:r>
              <a:t>   nearly broke the internet”</a:t>
            </a:r>
          </a:p>
        </p:txBody>
      </p:sp>
      <p:sp>
        <p:nvSpPr>
          <p:cNvPr id="355" name="A programmer named  Azer Koçulu, during a trademark dispute,  refused to change the name of his software module. Lawyers were able to get npm to give them rights to the module. In protest Koçulu removed his other code from npm, including something called npm left-pad which was used by thousands of projects.…"/>
          <p:cNvSpPr txBox="1"/>
          <p:nvPr>
            <p:ph type="subTitle" idx="1"/>
          </p:nvPr>
        </p:nvSpPr>
        <p:spPr>
          <a:xfrm>
            <a:off x="406400" y="562164"/>
            <a:ext cx="12192000" cy="5508437"/>
          </a:xfrm>
          <a:prstGeom prst="rect">
            <a:avLst/>
          </a:prstGeom>
        </p:spPr>
        <p:txBody>
          <a:bodyPr/>
          <a:lstStyle/>
          <a:p>
            <a:pPr>
              <a:lnSpc>
                <a:spcPct val="100000"/>
              </a:lnSpc>
              <a:spcBef>
                <a:spcPts val="2400"/>
              </a:spcBef>
              <a:defRPr cap="none" sz="3000">
                <a:latin typeface="Muli"/>
                <a:ea typeface="Muli"/>
                <a:cs typeface="Muli"/>
                <a:sym typeface="Muli"/>
              </a:defRPr>
            </a:pPr>
            <a:r>
              <a:t>A programmer named  Azer Koçulu, during a trademark dispute,  refused to change the name of his software module. Lawyers were able to get npm to give them rights to the module. In protest Koçulu removed his other code from npm, including something called npm left-pad which was used by thousands of projects.</a:t>
            </a:r>
          </a:p>
          <a:p>
            <a:pPr>
              <a:lnSpc>
                <a:spcPct val="100000"/>
              </a:lnSpc>
              <a:spcBef>
                <a:spcPts val="2400"/>
              </a:spcBef>
              <a:defRPr cap="none" sz="3000">
                <a:latin typeface="Muli"/>
                <a:ea typeface="Muli"/>
                <a:cs typeface="Muli"/>
                <a:sym typeface="Muli"/>
              </a:defRPr>
            </a:pPr>
            <a:r>
              <a:t>“Popular software projects like Babel, which helps Facebook, Netflix, and Spotify run code faster and React, which helps developers build better interfaces, were suddenly broken and no more work could be done with them.”</a:t>
            </a:r>
          </a:p>
          <a:p>
            <a:pPr>
              <a:lnSpc>
                <a:spcPct val="100000"/>
              </a:lnSpc>
              <a:spcBef>
                <a:spcPts val="2400"/>
              </a:spcBef>
              <a:defRPr cap="none" sz="3000">
                <a:latin typeface="Muli"/>
                <a:ea typeface="Muli"/>
                <a:cs typeface="Muli"/>
                <a:sym typeface="Muli"/>
              </a:defRPr>
            </a:pPr>
            <a:r>
              <a:rPr b="1"/>
              <a:t>Npm</a:t>
            </a:r>
            <a:r>
              <a:t> re-published the code, giving it to a new owner</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4:</a:t>
            </a:r>
            <a:br>
              <a:rPr>
                <a:solidFill>
                  <a:srgbClr val="A6AAA9"/>
                </a:solidFill>
              </a:rPr>
            </a:br>
            <a:r>
              <a:rPr>
                <a:solidFill>
                  <a:srgbClr val="FFFFFF">
                    <a:alpha val="90000"/>
                  </a:srgbClr>
                </a:solidFill>
              </a:rPr>
              <a:t>Check how they handle vulnerabilities</a:t>
            </a:r>
            <a:br>
              <a:rPr>
                <a:solidFill>
                  <a:srgbClr val="FFFFFF">
                    <a:alpha val="90000"/>
                  </a:srgbClr>
                </a:solidFill>
              </a:rPr>
            </a:br>
            <a:r>
              <a:rPr>
                <a:solidFill>
                  <a:srgbClr val="FFFFFF">
                    <a:alpha val="90000"/>
                  </a:srgbClr>
                </a:solidFill>
              </a:rPr>
              <a:t>handle security </a:t>
            </a:r>
            <a:br>
              <a:rPr>
                <a:solidFill>
                  <a:srgbClr val="FFFFFF">
                    <a:alpha val="90000"/>
                  </a:srgbClr>
                </a:solidFill>
              </a:rPr>
            </a:br>
            <a:r>
              <a:rPr>
                <a:solidFill>
                  <a:srgbClr val="FFFFFF">
                    <a:alpha val="90000"/>
                  </a:srgbClr>
                </a:solidFill>
              </a:rPr>
              <a:t>issues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59" name="Shape 190"/>
          <p:cNvSpPr txBox="1"/>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60" name="Shape 191"/>
          <p:cNvSpPr txBox="1"/>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64" name="Shape 198"/>
          <p:cNvSpPr txBox="1"/>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pPr/>
            <a:r>
              <a:t>Great Example:</a:t>
            </a:r>
          </a:p>
        </p:txBody>
      </p:sp>
      <p:pic>
        <p:nvPicPr>
          <p:cNvPr id="365" name="Shape 199" descr="Shape 199"/>
          <p:cNvPicPr>
            <a:picLocks noChangeAspect="1"/>
          </p:cNvPicPr>
          <p:nvPr/>
        </p:nvPicPr>
        <p:blipFill>
          <a:blip r:embed="rId3">
            <a:extLst/>
          </a:blip>
          <a:stretch>
            <a:fillRect/>
          </a:stretch>
        </p:blipFill>
        <p:spPr>
          <a:xfrm>
            <a:off x="1821345" y="323344"/>
            <a:ext cx="9362110" cy="4872107"/>
          </a:xfrm>
          <a:prstGeom prst="rect">
            <a:avLst/>
          </a:prstGeom>
          <a:ln w="12700">
            <a:miter lim="400000"/>
          </a:ln>
        </p:spPr>
      </p:pic>
      <p:sp>
        <p:nvSpPr>
          <p:cNvPr id="366" name="https://www.apache.org/security/"/>
          <p:cNvSpPr txBox="1"/>
          <p:nvPr/>
        </p:nvSpPr>
        <p:spPr>
          <a:xfrm>
            <a:off x="3510193" y="5380516"/>
            <a:ext cx="5984414" cy="556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7" name="Content Placeholder 1"/>
          <p:cNvSpPr txBox="1"/>
          <p:nvPr>
            <p:ph type="body" sz="quarter" idx="1"/>
          </p:nvPr>
        </p:nvSpPr>
        <p:spPr>
          <a:prstGeom prst="rect">
            <a:avLst/>
          </a:prstGeom>
        </p:spPr>
        <p:txBody>
          <a:bodyPr/>
          <a:lstStyle>
            <a:lvl1pPr defTabSz="496570">
              <a:spcBef>
                <a:spcPts val="1900"/>
              </a:spcBef>
              <a:defRPr sz="4590"/>
            </a:lvl1pPr>
          </a:lstStyle>
          <a:p>
            <a:pPr/>
            <a:r>
              <a:t>As A Security Professional You are expected to know what is in your product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370" name="Shape 208" descr="Shape 208"/>
          <p:cNvPicPr>
            <a:picLocks noChangeAspect="1"/>
          </p:cNvPicPr>
          <p:nvPr/>
        </p:nvPicPr>
        <p:blipFill>
          <a:blip r:embed="rId3">
            <a:extLst/>
          </a:blip>
          <a:stretch>
            <a:fillRect/>
          </a:stretch>
        </p:blipFill>
        <p:spPr>
          <a:xfrm>
            <a:off x="321507" y="778881"/>
            <a:ext cx="12361786" cy="4488380"/>
          </a:xfrm>
          <a:prstGeom prst="rect">
            <a:avLst/>
          </a:prstGeom>
          <a:ln w="12700">
            <a:miter lim="400000"/>
          </a:ln>
        </p:spPr>
      </p:pic>
      <p:sp>
        <p:nvSpPr>
          <p:cNvPr id="371"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https://www.apache.org/security/committers.html</a:t>
            </a:r>
          </a:p>
        </p:txBody>
      </p:sp>
      <p:sp>
        <p:nvSpPr>
          <p:cNvPr id="372" name="Shape 190"/>
          <p:cNvSpPr txBox="1"/>
          <p:nvPr/>
        </p:nvSpPr>
        <p:spPr>
          <a:xfrm>
            <a:off x="406400" y="6432550"/>
            <a:ext cx="12192000" cy="154873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lvl1pPr defTabSz="350520">
              <a:lnSpc>
                <a:spcPct val="80000"/>
              </a:lnSpc>
              <a:spcBef>
                <a:spcPts val="0"/>
              </a:spcBef>
              <a:defRPr cap="all" sz="10200">
                <a:solidFill>
                  <a:srgbClr val="A6AAA9"/>
                </a:solidFill>
                <a:latin typeface="+mn-lt"/>
                <a:ea typeface="+mn-ea"/>
                <a:cs typeface="+mn-cs"/>
                <a:sym typeface="DIN Condensed"/>
              </a:defRPr>
            </a:lvl1pPr>
          </a:lstStyle>
          <a:p>
            <a:pPr/>
            <a:r>
              <a:t>Written policy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Title 2"/>
          <p:cNvSpPr txBox="1"/>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pPr/>
            <a:r>
              <a:t>Look for unfixed security bugs</a:t>
            </a:r>
          </a:p>
        </p:txBody>
      </p:sp>
      <p:pic>
        <p:nvPicPr>
          <p:cNvPr id="377" name="Image" descr="Image"/>
          <p:cNvPicPr>
            <a:picLocks noChangeAspect="1"/>
          </p:cNvPicPr>
          <p:nvPr/>
        </p:nvPicPr>
        <p:blipFill>
          <a:blip r:embed="rId3">
            <a:extLst/>
          </a:blip>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hape 33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2" name="Shape 332"/>
          <p:cNvSpPr txBox="1"/>
          <p:nvPr/>
        </p:nvSpPr>
        <p:spPr>
          <a:xfrm>
            <a:off x="1661404" y="3842777"/>
            <a:ext cx="8796161" cy="17332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b="1" sz="4800">
                <a:solidFill>
                  <a:srgbClr val="FFFFFF"/>
                </a:solidFill>
                <a:latin typeface="Helvetica"/>
                <a:ea typeface="Helvetica"/>
                <a:cs typeface="Helvetica"/>
                <a:sym typeface="Helvetica"/>
              </a:defRPr>
            </a:lvl1pPr>
          </a:lstStyle>
          <a:p>
            <a:pPr/>
            <a:r>
              <a:t>No known vulnerabilities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6" name="Image" descr="Image"/>
          <p:cNvPicPr>
            <a:picLocks noChangeAspect="1"/>
          </p:cNvPicPr>
          <p:nvPr/>
        </p:nvPicPr>
        <p:blipFill>
          <a:blip r:embed="rId3">
            <a:extLst/>
          </a:blip>
          <a:stretch>
            <a:fillRect/>
          </a:stretch>
        </p:blipFill>
        <p:spPr>
          <a:xfrm>
            <a:off x="1772520" y="328751"/>
            <a:ext cx="9459760" cy="5159870"/>
          </a:xfrm>
          <a:prstGeom prst="rect">
            <a:avLst/>
          </a:prstGeom>
          <a:ln w="12700">
            <a:miter lim="400000"/>
          </a:ln>
        </p:spPr>
      </p:pic>
      <p:sp>
        <p:nvSpPr>
          <p:cNvPr id="387" name="March alone 1186 new Vulnerabilities reported so far"/>
          <p:cNvSpPr txBox="1"/>
          <p:nvPr>
            <p:ph type="ctrTitle"/>
          </p:nvPr>
        </p:nvSpPr>
        <p:spPr>
          <a:xfrm>
            <a:off x="406400" y="6426200"/>
            <a:ext cx="12192000" cy="1927292"/>
          </a:xfrm>
          <a:prstGeom prst="rect">
            <a:avLst/>
          </a:prstGeom>
        </p:spPr>
        <p:txBody>
          <a:bodyPr/>
          <a:lstStyle/>
          <a:p>
            <a:pPr algn="ctr" defTabSz="245363">
              <a:defRPr sz="7140">
                <a:solidFill>
                  <a:srgbClr val="A6AAA9"/>
                </a:solidFill>
              </a:defRPr>
            </a:pPr>
            <a:r>
              <a:t>March alone </a:t>
            </a:r>
            <a:r>
              <a:rPr>
                <a:solidFill>
                  <a:srgbClr val="FFFFFF"/>
                </a:solidFill>
              </a:rPr>
              <a:t>1186 new Vulnerabilities</a:t>
            </a:r>
            <a:r>
              <a:t> reported so far</a:t>
            </a:r>
          </a:p>
        </p:txBody>
      </p:sp>
      <p:sp>
        <p:nvSpPr>
          <p:cNvPr id="388" name="Oval"/>
          <p:cNvSpPr/>
          <p:nvPr/>
        </p:nvSpPr>
        <p:spPr>
          <a:xfrm>
            <a:off x="1765299" y="2819400"/>
            <a:ext cx="3693188"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9" name="https://nvd.nist.gov/vuln/full-listing/2019/3"/>
          <p:cNvSpPr txBox="1"/>
          <p:nvPr/>
        </p:nvSpPr>
        <p:spPr>
          <a:xfrm>
            <a:off x="3923655" y="5464449"/>
            <a:ext cx="516534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chemeClr val="accent1"/>
                </a:solidFill>
                <a:hlinkClick r:id="rId4" invalidUrl="" action="" tgtFrame="" tooltip="" history="1" highlightClick="0" endSnd="0"/>
              </a:defRPr>
            </a:lvl1pPr>
          </a:lstStyle>
          <a:p>
            <a:pPr>
              <a:defRPr u="none">
                <a:solidFill>
                  <a:schemeClr val="accent1">
                    <a:hueOff val="-84091"/>
                    <a:satOff val="15316"/>
                    <a:lumOff val="24313"/>
                  </a:schemeClr>
                </a:solidFill>
              </a:defRPr>
            </a:pPr>
            <a:r>
              <a:rPr u="sng">
                <a:solidFill>
                  <a:schemeClr val="accent1"/>
                </a:solidFill>
                <a:hlinkClick r:id="rId4" invalidUrl="" action="" tgtFrame="" tooltip="" history="1" highlightClick="0" endSnd="0"/>
              </a:rPr>
              <a:t>https://nvd.nist.gov/vuln/full-listing/2019/3</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It seems that we are getting worse at security"/>
          <p:cNvSpPr txBox="1"/>
          <p:nvPr>
            <p:ph type="ctrTitle"/>
          </p:nvPr>
        </p:nvSpPr>
        <p:spPr>
          <a:prstGeom prst="rect">
            <a:avLst/>
          </a:prstGeom>
        </p:spPr>
        <p:txBody>
          <a:bodyPr/>
          <a:lstStyle>
            <a:lvl1pPr defTabSz="350520">
              <a:defRPr sz="10200">
                <a:solidFill>
                  <a:srgbClr val="A6AAA9"/>
                </a:solidFill>
              </a:defRPr>
            </a:lvl1pPr>
          </a:lstStyle>
          <a:p>
            <a:pPr/>
            <a:r>
              <a:t>It seems that we are getting worse at security</a:t>
            </a:r>
          </a:p>
        </p:txBody>
      </p:sp>
      <p:pic>
        <p:nvPicPr>
          <p:cNvPr id="394" name="Image" descr="Image"/>
          <p:cNvPicPr>
            <a:picLocks noChangeAspect="1"/>
          </p:cNvPicPr>
          <p:nvPr/>
        </p:nvPicPr>
        <p:blipFill>
          <a:blip r:embed="rId3">
            <a:extLst/>
          </a:blip>
          <a:stretch>
            <a:fillRect/>
          </a:stretch>
        </p:blipFill>
        <p:spPr>
          <a:xfrm>
            <a:off x="2499731" y="1034508"/>
            <a:ext cx="7359031" cy="4576812"/>
          </a:xfrm>
          <a:prstGeom prst="rect">
            <a:avLst/>
          </a:prstGeom>
          <a:ln w="12700">
            <a:miter lim="400000"/>
          </a:ln>
        </p:spPr>
      </p:pic>
      <p:sp>
        <p:nvSpPr>
          <p:cNvPr id="395" name="https://www.cvedetails.com/browse-by-date.php"/>
          <p:cNvSpPr txBox="1"/>
          <p:nvPr/>
        </p:nvSpPr>
        <p:spPr>
          <a:xfrm>
            <a:off x="3265485" y="5644332"/>
            <a:ext cx="582752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https://www.cvedetails.com/browse-by-date.php</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99" name="Shape 351"/>
          <p:cNvSpPr txBox="1"/>
          <p:nvPr>
            <p:ph type="title"/>
          </p:nvPr>
        </p:nvSpPr>
        <p:spPr>
          <a:xfrm>
            <a:off x="406400" y="6426200"/>
            <a:ext cx="12192000" cy="2011892"/>
          </a:xfrm>
          <a:prstGeom prst="rect">
            <a:avLst/>
          </a:prstGeom>
        </p:spPr>
        <p:txBody>
          <a:bodyPr lIns="130026" tIns="130026" rIns="130026" bIns="130026"/>
          <a:lstStyle>
            <a:lvl1pPr defTabSz="467359">
              <a:defRPr sz="13600">
                <a:solidFill>
                  <a:srgbClr val="A6AAA9"/>
                </a:solidFill>
              </a:defRPr>
            </a:lvl1pPr>
          </a:lstStyle>
          <a:p>
            <a:pPr/>
            <a:r>
              <a:t>Why?</a:t>
            </a:r>
          </a:p>
        </p:txBody>
      </p:sp>
      <p:sp>
        <p:nvSpPr>
          <p:cNvPr id="400" name="Shape 352"/>
          <p:cNvSpPr txBox="1"/>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t>CVEs (Common Vulnerabilities and Exposures) aren’t easy to file,</a:t>
            </a:r>
          </a:p>
          <a:p>
            <a:pPr marL="694943" indent="-548640" defTabSz="373887">
              <a:spcBef>
                <a:spcPts val="1400"/>
              </a:spcBef>
              <a:buSzPct val="100000"/>
              <a:buFont typeface="Arial"/>
              <a:buChar char="•"/>
              <a:defRPr sz="3455"/>
            </a:pPr>
            <a:r>
              <a:t>This can be a sign of a lack of security expertise</a:t>
            </a:r>
          </a:p>
          <a:p>
            <a:pPr marL="694943" indent="-548640" defTabSz="373887">
              <a:spcBef>
                <a:spcPts val="1400"/>
              </a:spcBef>
              <a:buSzPct val="100000"/>
              <a:buFont typeface="Arial"/>
              <a:buChar char="•"/>
              <a:defRPr sz="3455"/>
            </a:pPr>
            <a:r>
              <a:t>many times no one is looking</a:t>
            </a:r>
          </a:p>
          <a:p>
            <a:pPr marL="694943" indent="-548640" defTabSz="373887">
              <a:spcBef>
                <a:spcPts val="1400"/>
              </a:spcBef>
              <a:buSzPct val="100000"/>
              <a:buFont typeface="Arial"/>
              <a:buChar char="•"/>
              <a:defRPr sz="3455"/>
            </a:pPr>
            <a:r>
              <a:t>sometimes issues are actively rejected or hidden</a:t>
            </a:r>
          </a:p>
          <a:p>
            <a:pPr marL="694943" indent="-548640" defTabSz="373887">
              <a:spcBef>
                <a:spcPts val="1400"/>
              </a:spcBef>
              <a:buSzPct val="100000"/>
              <a:buFont typeface="Arial"/>
              <a:buChar char="•"/>
              <a:defRPr sz="3455"/>
            </a:pPr>
            <a:r>
              <a:t>how Project Teams react to known vulnerabilities will help you to evaluate their security processes.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Good security reporting does not guarantee action"/>
          <p:cNvSpPr txBox="1"/>
          <p:nvPr>
            <p:ph type="ctrTitle"/>
          </p:nvPr>
        </p:nvSpPr>
        <p:spPr>
          <a:prstGeom prst="rect">
            <a:avLst/>
          </a:prstGeom>
        </p:spPr>
        <p:txBody>
          <a:bodyPr/>
          <a:lstStyle/>
          <a:p>
            <a:pPr>
              <a:lnSpc>
                <a:spcPct val="100000"/>
              </a:lnSpc>
              <a:spcBef>
                <a:spcPts val="2400"/>
              </a:spcBef>
              <a:defRPr b="1" cap="none" sz="7800">
                <a:solidFill>
                  <a:srgbClr val="A6AAA9"/>
                </a:solidFill>
                <a:latin typeface="Helvetica"/>
                <a:ea typeface="Helvetica"/>
                <a:cs typeface="Helvetica"/>
                <a:sym typeface="Helvetica"/>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6" name="Shape 352" descr="Shape 352"/>
          <p:cNvPicPr>
            <a:picLocks noChangeAspect="1"/>
          </p:cNvPicPr>
          <p:nvPr/>
        </p:nvPicPr>
        <p:blipFill>
          <a:blip r:embed="rId3">
            <a:extLst/>
          </a:blip>
          <a:stretch>
            <a:fillRect/>
          </a:stretch>
        </p:blipFill>
        <p:spPr>
          <a:xfrm>
            <a:off x="1938025" y="1282737"/>
            <a:ext cx="8647254" cy="6844052"/>
          </a:xfrm>
          <a:prstGeom prst="rect">
            <a:avLst/>
          </a:prstGeom>
          <a:ln w="12700">
            <a:miter lim="400000"/>
          </a:ln>
        </p:spPr>
      </p:pic>
      <p:sp>
        <p:nvSpPr>
          <p:cNvPr id="407" name="Shape 353"/>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1" name="Shape 352" descr="Shape 352"/>
          <p:cNvPicPr>
            <a:picLocks noChangeAspect="1"/>
          </p:cNvPicPr>
          <p:nvPr/>
        </p:nvPicPr>
        <p:blipFill>
          <a:blip r:embed="rId3">
            <a:extLst/>
          </a:blip>
          <a:srcRect l="26789" t="78461" r="17532" b="0"/>
          <a:stretch>
            <a:fillRect/>
          </a:stretch>
        </p:blipFill>
        <p:spPr>
          <a:xfrm>
            <a:off x="-1" y="1914917"/>
            <a:ext cx="13004801" cy="4071927"/>
          </a:xfrm>
          <a:prstGeom prst="rect">
            <a:avLst/>
          </a:prstGeom>
          <a:ln w="12700">
            <a:miter lim="400000"/>
          </a:ln>
        </p:spPr>
      </p:pic>
      <p:grpSp>
        <p:nvGrpSpPr>
          <p:cNvPr id="415" name="Group"/>
          <p:cNvGrpSpPr/>
          <p:nvPr/>
        </p:nvGrpSpPr>
        <p:grpSpPr>
          <a:xfrm>
            <a:off x="6230692" y="3566036"/>
            <a:ext cx="6431125" cy="5093657"/>
            <a:chOff x="0" y="0"/>
            <a:chExt cx="6431123" cy="5093655"/>
          </a:xfrm>
        </p:grpSpPr>
        <p:sp>
          <p:nvSpPr>
            <p:cNvPr id="412"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3"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2800">
                  <a:solidFill>
                    <a:srgbClr val="A6AAA9"/>
                  </a:solidFill>
                  <a:latin typeface="Avenir Next"/>
                  <a:ea typeface="Avenir Next"/>
                  <a:cs typeface="Avenir Next"/>
                  <a:sym typeface="Avenir Next"/>
                </a:defRPr>
              </a:lvl1pPr>
            </a:lstStyle>
            <a:p>
              <a:pPr/>
              <a:r>
                <a:t>This turned out to be untrue, and a CVE was actually issued</a:t>
              </a:r>
            </a:p>
          </p:txBody>
        </p:sp>
        <p:sp>
          <p:nvSpPr>
            <p:cNvPr id="414"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249"/>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1" name="Content Placeholder 3"/>
          <p:cNvSpPr txBox="1"/>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pPr/>
            <a:r>
              <a:t>“I am involved in examining open source projects and third party components for 'known good' development practices.”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23" name="Shape 266"/>
          <p:cNvSpPr txBox="1"/>
          <p:nvPr>
            <p:ph type="title"/>
          </p:nvPr>
        </p:nvSpPr>
        <p:spPr>
          <a:prstGeom prst="rect">
            <a:avLst/>
          </a:prstGeom>
        </p:spPr>
        <p:txBody>
          <a:bodyPr lIns="130026" tIns="130026" rIns="130026" bIns="130026"/>
          <a:lstStyle>
            <a:lvl1pPr defTabSz="467359">
              <a:defRPr sz="13600">
                <a:solidFill>
                  <a:srgbClr val="A6AAA9"/>
                </a:solidFill>
              </a:defRPr>
            </a:lvl1pPr>
          </a:lstStyle>
          <a:p>
            <a:pPr/>
            <a:r>
              <a:t>is there a Test suite</a:t>
            </a:r>
          </a:p>
        </p:txBody>
      </p:sp>
      <p:pic>
        <p:nvPicPr>
          <p:cNvPr id="424" name="Image" descr="Image"/>
          <p:cNvPicPr>
            <a:picLocks noChangeAspect="1"/>
          </p:cNvPicPr>
          <p:nvPr/>
        </p:nvPicPr>
        <p:blipFill>
          <a:blip r:embed="rId3">
            <a:extLst/>
          </a:blip>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28" name="Shape 258"/>
          <p:cNvSpPr txBox="1"/>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429" name="Shape 259"/>
          <p:cNvSpPr txBox="1"/>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273"/>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t>Be aware </a:t>
            </a:r>
          </a:p>
          <a:p>
            <a:pPr defTabSz="233679">
              <a:defRPr sz="6800"/>
            </a:pPr>
            <a:r>
              <a:t>of </a:t>
            </a:r>
          </a:p>
          <a:p>
            <a:pPr defTabSz="233679">
              <a:defRPr sz="6800"/>
            </a:pPr>
            <a:r>
              <a:t>assumptions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28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8" name="Shape 282"/>
          <p:cNvSpPr txBox="1"/>
          <p:nvPr/>
        </p:nvSpPr>
        <p:spPr>
          <a:xfrm>
            <a:off x="2858346" y="6152253"/>
            <a:ext cx="7438934" cy="17332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b="1" sz="4800">
                <a:solidFill>
                  <a:srgbClr val="FFFFFF"/>
                </a:solidFill>
                <a:latin typeface="Helvetica"/>
                <a:ea typeface="Helvetica"/>
                <a:cs typeface="Helvetica"/>
                <a:sym typeface="Helvetica"/>
              </a:defRPr>
            </a:lvl1pPr>
          </a:lstStyle>
          <a:p>
            <a:pPr/>
            <a:r>
              <a:t>Popularity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hape 323"/>
          <p:cNvSpPr txBox="1"/>
          <p:nvPr/>
        </p:nvSpPr>
        <p:spPr>
          <a:xfrm>
            <a:off x="2444491" y="7285257"/>
            <a:ext cx="7118934" cy="14792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i="1" sz="3000">
                <a:solidFill>
                  <a:srgbClr val="4D778A"/>
                </a:solidFill>
                <a:latin typeface="Arvo"/>
                <a:ea typeface="Arvo"/>
                <a:cs typeface="Arvo"/>
                <a:sym typeface="Arvo"/>
              </a:defRPr>
            </a:pPr>
            <a:r>
              <a:t>                     - </a:t>
            </a:r>
            <a:r>
              <a:rPr>
                <a:latin typeface="Helvetica"/>
                <a:ea typeface="Helvetica"/>
                <a:cs typeface="Helvetica"/>
                <a:sym typeface="Helvetica"/>
              </a:rPr>
              <a:t>https://snyk.io/</a:t>
            </a:r>
            <a:endParaRPr>
              <a:latin typeface="Helvetica"/>
              <a:ea typeface="Helvetica"/>
              <a:cs typeface="Helvetica"/>
              <a:sym typeface="Helvetica"/>
            </a:endParaRPr>
          </a:p>
        </p:txBody>
      </p:sp>
      <p:pic>
        <p:nvPicPr>
          <p:cNvPr id="443" name="Image" descr="Image"/>
          <p:cNvPicPr>
            <a:picLocks noChangeAspect="1"/>
          </p:cNvPicPr>
          <p:nvPr/>
        </p:nvPicPr>
        <p:blipFill>
          <a:blip r:embed="rId2">
            <a:extLst/>
          </a:blip>
          <a:stretch>
            <a:fillRect/>
          </a:stretch>
        </p:blipFill>
        <p:spPr>
          <a:xfrm>
            <a:off x="1171608" y="981646"/>
            <a:ext cx="9664701" cy="5080001"/>
          </a:xfrm>
          <a:prstGeom prst="rect">
            <a:avLst/>
          </a:prstGeom>
          <a:ln w="12700">
            <a:miter lim="400000"/>
          </a:ln>
        </p:spPr>
      </p:pic>
      <p:sp>
        <p:nvSpPr>
          <p:cNvPr id="444" name="Text"/>
          <p:cNvSpPr txBox="1"/>
          <p:nvPr/>
        </p:nvSpPr>
        <p:spPr>
          <a:xfrm>
            <a:off x="6206997" y="5018941"/>
            <a:ext cx="590805" cy="444501"/>
          </a:xfrm>
          <a:prstGeom prst="rect">
            <a:avLst/>
          </a:prstGeom>
          <a:ln w="12700">
            <a:miter lim="400000"/>
          </a:ln>
        </p:spPr>
        <p:txBody>
          <a:bodyPr wrap="none" lIns="50800" tIns="50800" rIns="50800" bIns="50800" anchor="ctr">
            <a:spAutoFit/>
          </a:bodyPr>
          <a:lstStyle/>
          <a:p>
            <a:pPr/>
          </a:p>
        </p:txBody>
      </p:sp>
      <p:sp>
        <p:nvSpPr>
          <p:cNvPr id="445" name="“90% of tested organizations use vulnerable dependencies.&quot;"/>
          <p:cNvSpPr txBox="1"/>
          <p:nvPr/>
        </p:nvSpPr>
        <p:spPr>
          <a:xfrm>
            <a:off x="302183" y="6297813"/>
            <a:ext cx="12400434"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600">
                <a:solidFill>
                  <a:srgbClr val="A6AAA9"/>
                </a:solidFill>
                <a:latin typeface="Droid Serif"/>
                <a:ea typeface="Droid Serif"/>
                <a:cs typeface="Droid Serif"/>
                <a:sym typeface="Droid Serif"/>
              </a:defRPr>
            </a:lvl1pPr>
          </a:lstStyle>
          <a:p>
            <a:pPr/>
            <a:r>
              <a:t>“90% of tested organizations use vulnerable dependencies."</a:t>
            </a:r>
            <a:endParaRPr>
              <a:latin typeface="Arvo"/>
              <a:ea typeface="Arvo"/>
              <a:cs typeface="Arvo"/>
              <a:sym typeface="Arvo"/>
            </a:endParaR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Good packages do not guarantee good dependencies"/>
          <p:cNvSpPr txBox="1"/>
          <p:nvPr>
            <p:ph type="ctrTitle"/>
          </p:nvPr>
        </p:nvSpPr>
        <p:spPr>
          <a:prstGeom prst="rect">
            <a:avLst/>
          </a:prstGeom>
        </p:spPr>
        <p:txBody>
          <a:bodyPr/>
          <a:lstStyle>
            <a:lvl1pPr defTabSz="537463">
              <a:lnSpc>
                <a:spcPct val="100000"/>
              </a:lnSpc>
              <a:spcBef>
                <a:spcPts val="2200"/>
              </a:spcBef>
              <a:defRPr b="1" cap="none" sz="6992">
                <a:solidFill>
                  <a:srgbClr val="FFFFFF"/>
                </a:solidFill>
                <a:latin typeface="Helvetica"/>
                <a:ea typeface="Helvetica"/>
                <a:cs typeface="Helvetica"/>
                <a:sym typeface="Helvetica"/>
              </a:defRPr>
            </a:lvl1pPr>
          </a:lstStyle>
          <a:p>
            <a:pPr/>
            <a:r>
              <a:t>Good packages do not guarantee good dependencies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51" name="Shape 373"/>
          <p:cNvSpPr txBox="1"/>
          <p:nvPr>
            <p:ph type="title"/>
          </p:nvPr>
        </p:nvSpPr>
        <p:spPr>
          <a:prstGeom prst="rect">
            <a:avLst/>
          </a:prstGeom>
        </p:spPr>
        <p:txBody>
          <a:bodyPr lIns="130026" tIns="130026" rIns="130026" bIns="130026"/>
          <a:lstStyle>
            <a:lvl1pPr>
              <a:defRPr>
                <a:solidFill>
                  <a:srgbClr val="A6AAA9"/>
                </a:solidFill>
              </a:defRPr>
            </a:lvl1pPr>
          </a:lstStyle>
          <a:p>
            <a:pPr/>
            <a:r>
              <a:t>Why?</a:t>
            </a:r>
          </a:p>
        </p:txBody>
      </p:sp>
      <p:sp>
        <p:nvSpPr>
          <p:cNvPr id="452" name="Shape 374"/>
          <p:cNvSpPr txBox="1"/>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t>Upstream projects do not use the same criteria for inclusion as Products should</a:t>
            </a:r>
          </a:p>
          <a:p>
            <a:pPr marL="803529" indent="-634365" defTabSz="432308">
              <a:spcBef>
                <a:spcPts val="1700"/>
              </a:spcBef>
              <a:buSzPct val="100000"/>
              <a:buFont typeface="Arial"/>
              <a:buChar char="•"/>
              <a:defRPr sz="3996"/>
            </a:pPr>
            <a:r>
              <a:t>It is possible for a package to depend on code that has vulnerabilities</a:t>
            </a:r>
          </a:p>
          <a:p>
            <a:pPr indent="169163" defTabSz="432308">
              <a:spcBef>
                <a:spcPts val="1700"/>
              </a:spcBef>
              <a:defRPr sz="3996"/>
            </a:pPr>
          </a:p>
          <a:p>
            <a:pPr indent="169163" defTabSz="432308">
              <a:spcBef>
                <a:spcPts val="1700"/>
              </a:spcBef>
              <a:defRPr sz="3996"/>
            </a:pPr>
            <a:r>
              <a:t>Understand your dependencies and the additional risk it brings. Allocate time to work on the 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56" name="Title 4"/>
          <p:cNvSpPr txBox="1"/>
          <p:nvPr>
            <p:ph type="title"/>
          </p:nvPr>
        </p:nvSpPr>
        <p:spPr>
          <a:xfrm>
            <a:off x="406400" y="6426200"/>
            <a:ext cx="12192000" cy="2325059"/>
          </a:xfrm>
          <a:prstGeom prst="rect">
            <a:avLst/>
          </a:prstGeom>
        </p:spPr>
        <p:txBody>
          <a:bodyPr/>
          <a:lstStyle>
            <a:lvl1pPr defTabSz="297941">
              <a:defRPr sz="8670">
                <a:solidFill>
                  <a:srgbClr val="A6AAA9"/>
                </a:solidFill>
              </a:defRPr>
            </a:lvl1pPr>
          </a:lstStyle>
          <a:p>
            <a:pPr/>
            <a:r>
              <a:t>all Repositories are not created equal</a:t>
            </a:r>
          </a:p>
        </p:txBody>
      </p:sp>
      <p:sp>
        <p:nvSpPr>
          <p:cNvPr id="457" name="Content Placeholder 5"/>
          <p:cNvSpPr txBox="1"/>
          <p:nvPr>
            <p:ph type="body" idx="1"/>
          </p:nvPr>
        </p:nvSpPr>
        <p:spPr>
          <a:xfrm>
            <a:off x="406400" y="1330836"/>
            <a:ext cx="12192000" cy="4739764"/>
          </a:xfrm>
          <a:prstGeom prst="rect">
            <a:avLst/>
          </a:prstGeom>
        </p:spPr>
        <p:txBody>
          <a:bodyPr anchor="ctr"/>
          <a:lstStyle>
            <a:lvl1pPr>
              <a:buFont typeface="Arial"/>
            </a:lvl1pPr>
          </a:lstStyle>
          <a:p>
            <a:pPr/>
            <a:r>
              <a:t>Npm (node.js), PyPi (python), ruby gems (ruby), CPAN (perl), etc. are not curated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Package managers don’t always imply high quality"/>
          <p:cNvSpPr txBox="1"/>
          <p:nvPr>
            <p:ph type="ctrTitle"/>
          </p:nvPr>
        </p:nvSpPr>
        <p:spPr>
          <a:prstGeom prst="rect">
            <a:avLst/>
          </a:prstGeom>
        </p:spPr>
        <p:txBody>
          <a:bodyPr/>
          <a:lstStyle>
            <a:lvl1pPr>
              <a:lnSpc>
                <a:spcPct val="100000"/>
              </a:lnSpc>
              <a:spcBef>
                <a:spcPts val="2400"/>
              </a:spcBef>
              <a:defRPr b="1" cap="none" sz="6700">
                <a:solidFill>
                  <a:srgbClr val="A6AAA9"/>
                </a:solidFill>
                <a:latin typeface="Helvetica"/>
                <a:ea typeface="Helvetica"/>
                <a:cs typeface="Helvetica"/>
                <a:sym typeface="Helvetica"/>
              </a:defRPr>
            </a:lvl1pPr>
          </a:lstStyle>
          <a:p>
            <a:pPr/>
            <a:r>
              <a:t>Package managers don’t always imply high quality</a:t>
            </a:r>
          </a:p>
        </p:txBody>
      </p:sp>
      <p:pic>
        <p:nvPicPr>
          <p:cNvPr id="462" name="npm-dependency-chart-4-level.png" descr="npm-dependency-chart-4-level.png"/>
          <p:cNvPicPr>
            <a:picLocks noChangeAspect="1"/>
          </p:cNvPicPr>
          <p:nvPr/>
        </p:nvPicPr>
        <p:blipFill>
          <a:blip r:embed="rId3">
            <a:extLst/>
          </a:blip>
          <a:stretch>
            <a:fillRect/>
          </a:stretch>
        </p:blipFill>
        <p:spPr>
          <a:xfrm>
            <a:off x="3022356" y="334136"/>
            <a:ext cx="6960088" cy="5521715"/>
          </a:xfrm>
          <a:prstGeom prst="rect">
            <a:avLst/>
          </a:prstGeom>
          <a:ln w="12700">
            <a:miter lim="400000"/>
          </a:ln>
        </p:spPr>
      </p:pic>
      <p:sp>
        <p:nvSpPr>
          <p:cNvPr id="463" name="I wonder what happens when you remove a module?"/>
          <p:cNvSpPr txBox="1"/>
          <p:nvPr/>
        </p:nvSpPr>
        <p:spPr>
          <a:xfrm>
            <a:off x="138804" y="908441"/>
            <a:ext cx="2908684" cy="1702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300">
                <a:solidFill>
                  <a:srgbClr val="FFFFFF"/>
                </a:solidFill>
                <a:latin typeface="Helvetica Neue"/>
                <a:ea typeface="Helvetica Neue"/>
                <a:cs typeface="Helvetica Neue"/>
                <a:sym typeface="Helvetica Neue"/>
              </a:defRPr>
            </a:lvl1pPr>
          </a:lstStyle>
          <a:p>
            <a:pPr/>
            <a:r>
              <a:t>I wonder what happens when you remove a module?</a:t>
            </a:r>
          </a:p>
        </p:txBody>
      </p:sp>
      <p:sp>
        <p:nvSpPr>
          <p:cNvPr id="464" name="Oh wait!! that already happened"/>
          <p:cNvSpPr txBox="1"/>
          <p:nvPr/>
        </p:nvSpPr>
        <p:spPr>
          <a:xfrm>
            <a:off x="10330412" y="4288866"/>
            <a:ext cx="2215164" cy="1760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400">
                <a:solidFill>
                  <a:srgbClr val="FFFFFF"/>
                </a:solidFill>
                <a:latin typeface="Helvetica Neue"/>
                <a:ea typeface="Helvetica Neue"/>
                <a:cs typeface="Helvetica Neue"/>
                <a:sym typeface="Helvetica Neue"/>
              </a:defRPr>
            </a:lvl1pPr>
          </a:lstStyle>
          <a:p>
            <a:pPr/>
            <a:r>
              <a:t>Oh wait!! that already happened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68" name="“How removing 11 lines of code nearly broke the internet”"/>
          <p:cNvSpPr txBox="1"/>
          <p:nvPr>
            <p:ph type="title"/>
          </p:nvPr>
        </p:nvSpPr>
        <p:spPr>
          <a:xfrm>
            <a:off x="406400" y="6847468"/>
            <a:ext cx="12192000" cy="2283832"/>
          </a:xfrm>
          <a:prstGeom prst="rect">
            <a:avLst/>
          </a:prstGeom>
        </p:spPr>
        <p:txBody>
          <a:bodyPr/>
          <a:lstStyle>
            <a:lvl1pPr defTabSz="473201">
              <a:spcBef>
                <a:spcPts val="1800"/>
              </a:spcBef>
              <a:defRPr b="1" sz="4860">
                <a:solidFill>
                  <a:srgbClr val="A6AAA9"/>
                </a:solidFill>
                <a:latin typeface="Arvo"/>
                <a:ea typeface="Arvo"/>
                <a:cs typeface="Arvo"/>
                <a:sym typeface="Arvo"/>
              </a:defRPr>
            </a:lvl1pPr>
          </a:lstStyle>
          <a:p>
            <a:pPr/>
            <a:r>
              <a:t>“How removing 11 lines of code nearly broke the internet”</a:t>
            </a:r>
          </a:p>
        </p:txBody>
      </p:sp>
      <p:sp>
        <p:nvSpPr>
          <p:cNvPr id="469" name="Shape 316"/>
          <p:cNvSpPr txBox="1"/>
          <p:nvPr>
            <p:ph type="body" idx="1"/>
          </p:nvPr>
        </p:nvSpPr>
        <p:spPr>
          <a:xfrm>
            <a:off x="406400" y="328164"/>
            <a:ext cx="12192000" cy="5485663"/>
          </a:xfrm>
          <a:prstGeom prst="rect">
            <a:avLst/>
          </a:prstGeom>
        </p:spPr>
        <p:txBody>
          <a:bodyPr/>
          <a:lstStyle/>
          <a:p>
            <a:pPr>
              <a:lnSpc>
                <a:spcPct val="100000"/>
              </a:lnSpc>
              <a:spcBef>
                <a:spcPts val="2400"/>
              </a:spcBef>
              <a:defRPr cap="none" sz="3000">
                <a:latin typeface="Muli"/>
                <a:ea typeface="Muli"/>
                <a:cs typeface="Muli"/>
                <a:sym typeface="Muli"/>
              </a:defRPr>
            </a:pPr>
            <a:r>
              <a:t>A programmer named  Azer Koçulu, during a trademark dispute,  refused to change the name of his software module. Lawyers were able to get npm to give them rights to the module. In protest Koçulu removed his other code from npm, including something called npm left-pad which was used by thousands of projects.</a:t>
            </a:r>
          </a:p>
          <a:p>
            <a:pPr>
              <a:lnSpc>
                <a:spcPct val="100000"/>
              </a:lnSpc>
              <a:spcBef>
                <a:spcPts val="2400"/>
              </a:spcBef>
              <a:defRPr cap="none" sz="3000">
                <a:latin typeface="Muli"/>
                <a:ea typeface="Muli"/>
                <a:cs typeface="Muli"/>
                <a:sym typeface="Muli"/>
              </a:defRPr>
            </a:pPr>
            <a:r>
              <a:t>“Popular software projects like Babel, which helps Facebook, Netflix, and Spotify run code faster and React, which helps developers build better interfaces, were suddenly broken and no more work could be done with them.”</a:t>
            </a:r>
          </a:p>
          <a:p>
            <a:pPr>
              <a:lnSpc>
                <a:spcPct val="100000"/>
              </a:lnSpc>
              <a:spcBef>
                <a:spcPts val="2400"/>
              </a:spcBef>
              <a:defRPr cap="none" sz="3000">
                <a:latin typeface="Muli"/>
                <a:ea typeface="Muli"/>
                <a:cs typeface="Muli"/>
                <a:sym typeface="Muli"/>
              </a:defRPr>
            </a:pPr>
            <a:r>
              <a:rPr b="1"/>
              <a:t>Npm</a:t>
            </a:r>
            <a:r>
              <a:t> re-published the code, giving it to a new owner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5" name="Content Placeholder 1"/>
          <p:cNvSpPr txBox="1"/>
          <p:nvPr>
            <p:ph type="body" sz="quarter" idx="1"/>
          </p:nvPr>
        </p:nvSpPr>
        <p:spPr>
          <a:prstGeom prst="rect">
            <a:avLst/>
          </a:prstGeom>
        </p:spPr>
        <p:txBody>
          <a:bodyPr/>
          <a:lstStyle>
            <a:lvl1pPr algn="ctr" defTabSz="461518">
              <a:spcBef>
                <a:spcPts val="1800"/>
              </a:spcBef>
              <a:defRPr sz="4266">
                <a:solidFill>
                  <a:srgbClr val="FFFFFF"/>
                </a:solidFill>
              </a:defRPr>
            </a:lvl1pPr>
          </a:lstStyle>
          <a:p>
            <a:pPr/>
            <a:r>
              <a:t>There’s a big difference between good, community-supported open source software and random code found on the internet.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Title 1"/>
          <p:cNvSpPr txBox="1"/>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77" name="Title 2"/>
          <p:cNvSpPr txBox="1"/>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pPr/>
            <a:r>
              <a:t>Key Takeaways</a:t>
            </a:r>
          </a:p>
        </p:txBody>
      </p:sp>
      <p:sp>
        <p:nvSpPr>
          <p:cNvPr id="478" name="Content Placeholder 3"/>
          <p:cNvSpPr txBox="1"/>
          <p:nvPr>
            <p:ph type="body" idx="1"/>
          </p:nvPr>
        </p:nvSpPr>
        <p:spPr>
          <a:xfrm>
            <a:off x="406400" y="928103"/>
            <a:ext cx="12192000" cy="4927748"/>
          </a:xfrm>
          <a:prstGeom prst="rect">
            <a:avLst/>
          </a:prstGeom>
        </p:spPr>
        <p:txBody>
          <a:bodyPr/>
          <a:lstStyle/>
          <a:p>
            <a:pPr lvl="2" defTabSz="397256">
              <a:spcBef>
                <a:spcPts val="1500"/>
              </a:spcBef>
              <a:defRPr sz="3672"/>
            </a:pPr>
            <a:r>
              <a:t>      Check the </a:t>
            </a:r>
            <a:r>
              <a:rPr>
                <a:solidFill>
                  <a:srgbClr val="FFFFFF"/>
                </a:solidFill>
              </a:rPr>
              <a:t>License</a:t>
            </a:r>
            <a:r>
              <a:t> and the </a:t>
            </a:r>
            <a:r>
              <a:rPr>
                <a:solidFill>
                  <a:srgbClr val="FFFFFF"/>
                </a:solidFill>
              </a:rPr>
              <a:t>repository</a:t>
            </a:r>
          </a:p>
          <a:p>
            <a:pPr marL="699516" indent="-699516" defTabSz="397256">
              <a:spcBef>
                <a:spcPts val="1500"/>
              </a:spcBef>
              <a:buClr>
                <a:srgbClr val="222222"/>
              </a:buClr>
              <a:buSzPct val="100000"/>
              <a:buAutoNum type="arabicPeriod" startAt="1"/>
              <a:defRPr sz="3672"/>
            </a:pPr>
            <a:r>
              <a:t>Take a look (Are there </a:t>
            </a:r>
            <a:r>
              <a:rPr>
                <a:solidFill>
                  <a:srgbClr val="FFFFFF"/>
                </a:solidFill>
              </a:rPr>
              <a:t>red Flags</a:t>
            </a:r>
            <a:r>
              <a:t>?) Really Read it</a:t>
            </a:r>
            <a:endParaRPr>
              <a:solidFill>
                <a:srgbClr val="FFA300"/>
              </a:solidFill>
            </a:endParaRPr>
          </a:p>
          <a:p>
            <a:pPr marL="699516" indent="-699516" defTabSz="397256">
              <a:spcBef>
                <a:spcPts val="1500"/>
              </a:spcBef>
              <a:buClr>
                <a:srgbClr val="222222"/>
              </a:buClr>
              <a:buSzPct val="100000"/>
              <a:buAutoNum type="arabicPeriod" startAt="1"/>
              <a:defRPr sz="3672"/>
            </a:pPr>
            <a:r>
              <a:t>Check for the number of </a:t>
            </a:r>
            <a:r>
              <a:rPr>
                <a:solidFill>
                  <a:srgbClr val="FFFFFF"/>
                </a:solidFill>
              </a:rPr>
              <a:t>contributors &amp; activity</a:t>
            </a:r>
            <a:endParaRPr>
              <a:solidFill>
                <a:srgbClr val="FFFFFF"/>
              </a:solidFill>
            </a:endParaRPr>
          </a:p>
          <a:p>
            <a:pPr marL="699516" indent="-699516" defTabSz="397256">
              <a:spcBef>
                <a:spcPts val="1500"/>
              </a:spcBef>
              <a:buClr>
                <a:srgbClr val="222222"/>
              </a:buClr>
              <a:buSzPct val="100000"/>
              <a:buAutoNum type="arabicPeriod" startAt="1"/>
              <a:defRPr sz="3672"/>
            </a:pPr>
            <a:r>
              <a:t>Be aware of your</a:t>
            </a:r>
            <a:r>
              <a:rPr>
                <a:solidFill>
                  <a:srgbClr val="FFFFFF"/>
                </a:solidFill>
              </a:rPr>
              <a:t> dependencies </a:t>
            </a:r>
            <a:endParaRPr>
              <a:solidFill>
                <a:srgbClr val="FFA300"/>
              </a:solidFill>
            </a:endParaRPr>
          </a:p>
          <a:p>
            <a:pPr marL="699516" indent="-699516" defTabSz="397256">
              <a:spcBef>
                <a:spcPts val="1500"/>
              </a:spcBef>
              <a:buClr>
                <a:srgbClr val="222222"/>
              </a:buClr>
              <a:buSzPct val="100000"/>
              <a:buAutoNum type="arabicPeriod" startAt="1"/>
              <a:defRPr sz="3672"/>
            </a:pPr>
            <a:r>
              <a:t>Does the project </a:t>
            </a:r>
            <a:r>
              <a:rPr>
                <a:solidFill>
                  <a:srgbClr val="FFFFFF"/>
                </a:solidFill>
              </a:rPr>
              <a:t>handle security issues</a:t>
            </a:r>
            <a:endParaRPr>
              <a:solidFill>
                <a:srgbClr val="FFA300"/>
              </a:solidFill>
            </a:endParaRPr>
          </a:p>
          <a:p>
            <a:pPr marL="699516" indent="-699516" defTabSz="397256">
              <a:spcBef>
                <a:spcPts val="1500"/>
              </a:spcBef>
              <a:buClr>
                <a:srgbClr val="222222"/>
              </a:buClr>
              <a:buSzPct val="100000"/>
              <a:buAutoNum type="arabicPeriod" startAt="1"/>
              <a:defRPr sz="3672"/>
            </a:pPr>
            <a:r>
              <a:t>Look for a </a:t>
            </a:r>
            <a:r>
              <a:rPr>
                <a:solidFill>
                  <a:srgbClr val="FFFFFF"/>
                </a:solidFill>
              </a:rPr>
              <a:t>test suite</a:t>
            </a:r>
            <a:r>
              <a:t> (make sure it does something)</a:t>
            </a:r>
            <a:endParaRPr>
              <a:solidFill>
                <a:srgbClr val="FFA300"/>
              </a:solidFill>
            </a:endParaRPr>
          </a:p>
          <a:p>
            <a:pPr marL="699516" indent="-699516" defTabSz="397256">
              <a:spcBef>
                <a:spcPts val="1500"/>
              </a:spcBef>
              <a:buClr>
                <a:srgbClr val="222222"/>
              </a:buClr>
              <a:buSzPct val="100000"/>
              <a:buAutoNum type="arabicPeriod" startAt="1"/>
              <a:defRPr sz="3672"/>
            </a:pPr>
            <a:r>
              <a:t>Be aware </a:t>
            </a:r>
            <a:r>
              <a:rPr>
                <a:solidFill>
                  <a:srgbClr val="FFFFFF"/>
                </a:solidFill>
              </a:rPr>
              <a:t>Trust 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Thank you"/>
          <p:cNvSpPr txBox="1"/>
          <p:nvPr/>
        </p:nvSpPr>
        <p:spPr>
          <a:xfrm>
            <a:off x="3660920" y="994044"/>
            <a:ext cx="5191661" cy="148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solidFill>
                  <a:srgbClr val="F5FDFF"/>
                </a:solidFill>
              </a:defRPr>
            </a:lvl1pPr>
          </a:lstStyle>
          <a:p>
            <a:pPr/>
            <a:r>
              <a:t>Thank you</a:t>
            </a:r>
          </a:p>
        </p:txBody>
      </p:sp>
      <p:sp>
        <p:nvSpPr>
          <p:cNvPr id="483"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84" name="Twitter: @theDawgCr8"/>
          <p:cNvSpPr txBox="1"/>
          <p:nvPr/>
        </p:nvSpPr>
        <p:spPr>
          <a:xfrm>
            <a:off x="3200172" y="6618271"/>
            <a:ext cx="33528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Twitter: </a:t>
            </a:r>
            <a:r>
              <a:rPr b="1">
                <a:solidFill>
                  <a:srgbClr val="FFFFFF"/>
                </a:solidFill>
                <a:latin typeface="Avenir Next"/>
                <a:ea typeface="Avenir Next"/>
                <a:cs typeface="Avenir Next"/>
                <a:sym typeface="Avenir Next"/>
              </a:rPr>
              <a:t>@theDawgCr8</a:t>
            </a:r>
          </a:p>
        </p:txBody>
      </p:sp>
      <p:sp>
        <p:nvSpPr>
          <p:cNvPr id="485" name="Intel Credits: Terri Oda, Tiberius Heflin, Bill Roberts, John Anderson"/>
          <p:cNvSpPr txBox="1"/>
          <p:nvPr/>
        </p:nvSpPr>
        <p:spPr>
          <a:xfrm>
            <a:off x="1774494" y="7852096"/>
            <a:ext cx="945581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Intel Credits: Terri Oda, Tiberius Heflin, Bill Roberts, John Anderson</a:t>
            </a:r>
          </a:p>
        </p:txBody>
      </p:sp>
      <p:sp>
        <p:nvSpPr>
          <p:cNvPr id="486" name="Email: sec-princess@unroutable.me"/>
          <p:cNvSpPr txBox="1"/>
          <p:nvPr/>
        </p:nvSpPr>
        <p:spPr>
          <a:xfrm>
            <a:off x="3200172" y="7235183"/>
            <a:ext cx="50770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Email: </a:t>
            </a:r>
            <a:r>
              <a:rPr u="sng">
                <a:solidFill>
                  <a:schemeClr val="accent1"/>
                </a:solidFill>
                <a:hlinkClick r:id="rId3" invalidUrl="" action="" tgtFrame="" tooltip="" history="1" highlightClick="0" endSnd="0"/>
              </a:rPr>
              <a:t>sec-princess@unroutable.me</a:t>
            </a:r>
          </a:p>
        </p:txBody>
      </p:sp>
      <p:sp>
        <p:nvSpPr>
          <p:cNvPr id="487" name="https://github.com/sec-princess/WWCode-OSS-Study-Night-20180927"/>
          <p:cNvSpPr txBox="1"/>
          <p:nvPr/>
        </p:nvSpPr>
        <p:spPr>
          <a:xfrm>
            <a:off x="2505329" y="8768312"/>
            <a:ext cx="842086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https://github.com/sec-princess/WWCode-OSS-Study-Night-20180927</a:t>
            </a:r>
          </a:p>
        </p:txBody>
      </p:sp>
      <p:pic>
        <p:nvPicPr>
          <p:cNvPr id="488" name="Miki_Demeter-45.jpg" descr="Miki_Demeter-45.jpg"/>
          <p:cNvPicPr>
            <a:picLocks noChangeAspect="1"/>
          </p:cNvPicPr>
          <p:nvPr/>
        </p:nvPicPr>
        <p:blipFill>
          <a:blip r:embed="rId4">
            <a:extLst/>
          </a:blip>
          <a:stretch>
            <a:fillRect/>
          </a:stretch>
        </p:blipFill>
        <p:spPr>
          <a:xfrm>
            <a:off x="4180882" y="2577952"/>
            <a:ext cx="4643036" cy="33168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9" name="Content Placeholder 1"/>
          <p:cNvSpPr txBox="1"/>
          <p:nvPr>
            <p:ph type="body" sz="quarter" idx="1"/>
          </p:nvPr>
        </p:nvSpPr>
        <p:spPr>
          <a:xfrm>
            <a:off x="406400" y="4267200"/>
            <a:ext cx="12192000" cy="1564496"/>
          </a:xfrm>
          <a:prstGeom prst="rect">
            <a:avLst/>
          </a:prstGeom>
        </p:spPr>
        <p:txBody>
          <a:bodyPr/>
          <a:lstStyle/>
          <a:p>
            <a:pPr/>
            <a:r>
              <a:t>Yikes</a:t>
            </a:r>
          </a:p>
        </p:txBody>
      </p:sp>
      <p:pic>
        <p:nvPicPr>
          <p:cNvPr id="190" name="Picture 3" descr="Picture 3"/>
          <p:cNvPicPr>
            <a:picLocks noChangeAspect="1"/>
          </p:cNvPicPr>
          <p:nvPr/>
        </p:nvPicPr>
        <p:blipFill>
          <a:blip r:embed="rId3">
            <a:extLst/>
          </a:blip>
          <a:stretch>
            <a:fillRect/>
          </a:stretch>
        </p:blipFill>
        <p:spPr>
          <a:xfrm>
            <a:off x="2917048" y="5228784"/>
            <a:ext cx="7170704" cy="3937566"/>
          </a:xfrm>
          <a:prstGeom prst="rect">
            <a:avLst/>
          </a:prstGeom>
          <a:ln w="12700">
            <a:miter lim="400000"/>
          </a:ln>
        </p:spPr>
      </p:pic>
      <p:pic>
        <p:nvPicPr>
          <p:cNvPr id="191" name="Image" descr="Image"/>
          <p:cNvPicPr>
            <a:picLocks noChangeAspect="1"/>
          </p:cNvPicPr>
          <p:nvPr/>
        </p:nvPicPr>
        <p:blipFill>
          <a:blip r:embed="rId4">
            <a:extLst/>
          </a:blip>
          <a:stretch>
            <a:fillRect/>
          </a:stretch>
        </p:blipFill>
        <p:spPr>
          <a:xfrm>
            <a:off x="1365250" y="222250"/>
            <a:ext cx="10274300" cy="4330700"/>
          </a:xfrm>
          <a:prstGeom prst="rect">
            <a:avLst/>
          </a:prstGeom>
          <a:ln w="12700">
            <a:miter lim="400000"/>
          </a:ln>
        </p:spPr>
      </p:pic>
      <p:sp>
        <p:nvSpPr>
          <p:cNvPr id="192" name="Oval"/>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93" name="Text"/>
          <p:cNvSpPr txBox="1"/>
          <p:nvPr/>
        </p:nvSpPr>
        <p:spPr>
          <a:xfrm>
            <a:off x="1662394" y="9454582"/>
            <a:ext cx="127001" cy="9309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5100"/>
              </a:lnSpc>
              <a:spcBef>
                <a:spcPts val="0"/>
              </a:spcBef>
              <a:defRPr sz="1200">
                <a:solidFill>
                  <a:srgbClr val="000000"/>
                </a:solidFill>
                <a:latin typeface="Times"/>
                <a:ea typeface="Times"/>
                <a:cs typeface="Times"/>
                <a:sym typeface="Times"/>
              </a:defRPr>
            </a:pPr>
          </a:p>
        </p:txBody>
      </p:sp>
      <p:sp>
        <p:nvSpPr>
          <p:cNvPr id="194" name="Source:…"/>
          <p:cNvSpPr txBox="1"/>
          <p:nvPr/>
        </p:nvSpPr>
        <p:spPr>
          <a:xfrm>
            <a:off x="26840" y="8884294"/>
            <a:ext cx="5319472" cy="8619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2018 Open REPORT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Synopsys Center for Open Source Research &amp; Innovation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8" name="Content Placeholder 1"/>
          <p:cNvSpPr txBox="1"/>
          <p:nvPr>
            <p:ph type="body" sz="quarter" idx="1"/>
          </p:nvPr>
        </p:nvSpPr>
        <p:spPr>
          <a:prstGeom prst="rect">
            <a:avLst/>
          </a:prstGeom>
        </p:spPr>
        <p:txBody>
          <a:bodyPr/>
          <a:lstStyle>
            <a:lvl1pPr defTabSz="502412">
              <a:spcBef>
                <a:spcPts val="1900"/>
              </a:spcBef>
              <a:defRPr sz="4644"/>
            </a:lvl1pPr>
          </a:lstStyle>
          <a:p>
            <a:pPr/>
            <a:r>
              <a:t>I want to enable you to ship more secure better quality open source software.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itle 4"/>
          <p:cNvSpPr txBox="1"/>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203"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